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8"/>
  </p:notesMasterIdLst>
  <p:sldIdLst>
    <p:sldId id="256" r:id="rId2"/>
    <p:sldId id="345" r:id="rId3"/>
    <p:sldId id="257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4" r:id="rId13"/>
    <p:sldId id="283" r:id="rId14"/>
    <p:sldId id="285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7" r:id="rId27"/>
    <p:sldId id="278" r:id="rId28"/>
    <p:sldId id="279" r:id="rId29"/>
    <p:sldId id="280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</p:sldIdLst>
  <p:sldSz cx="9144000" cy="5143500" type="screen16x9"/>
  <p:notesSz cx="6858000" cy="9144000"/>
  <p:custDataLst>
    <p:tags r:id="rId8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黑体" pitchFamily="49" charset="-122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黑体" pitchFamily="49" charset="-122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黑体" pitchFamily="49" charset="-122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黑体" pitchFamily="49" charset="-122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黑体" pitchFamily="49" charset="-122"/>
        <a:ea typeface="宋体" charset="-122"/>
        <a:cs typeface="+mn-cs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黑体" pitchFamily="49" charset="-122"/>
        <a:ea typeface="宋体" charset="-122"/>
        <a:cs typeface="+mn-cs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黑体" pitchFamily="49" charset="-122"/>
        <a:ea typeface="宋体" charset="-122"/>
        <a:cs typeface="+mn-cs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黑体" pitchFamily="49" charset="-122"/>
        <a:ea typeface="宋体" charset="-122"/>
        <a:cs typeface="+mn-cs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黑体" pitchFamily="49" charset="-122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A"/>
    <a:srgbClr val="FF0000"/>
    <a:srgbClr val="3333FF"/>
    <a:srgbClr val="A50021"/>
    <a:srgbClr val="B9B9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8" autoAdjust="0"/>
    <p:restoredTop sz="94660"/>
  </p:normalViewPr>
  <p:slideViewPr>
    <p:cSldViewPr>
      <p:cViewPr varScale="1">
        <p:scale>
          <a:sx n="69" d="100"/>
          <a:sy n="69" d="100"/>
        </p:scale>
        <p:origin x="-76" y="-216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7E0150-E1AD-4342-81AB-5E4CEDE32297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65CEFCB2-CCAE-4D97-A0ED-80F289117DFD}">
      <dgm:prSet phldrT="[文本]"/>
      <dgm:spPr/>
      <dgm:t>
        <a:bodyPr/>
        <a:lstStyle/>
        <a:p>
          <a:r>
            <a:rPr lang="zh-CN" altLang="en-US" dirty="0" smtClean="0">
              <a:ea typeface="黑体" pitchFamily="49" charset="-122"/>
            </a:rPr>
            <a:t>样式</a:t>
          </a:r>
        </a:p>
        <a:p>
          <a:r>
            <a:rPr lang="zh-CN" altLang="en-US" dirty="0" smtClean="0">
              <a:ea typeface="黑体" pitchFamily="49" charset="-122"/>
            </a:rPr>
            <a:t>标</a:t>
          </a:r>
        </a:p>
        <a:p>
          <a:r>
            <a:rPr lang="zh-CN" altLang="en-US" dirty="0" smtClean="0">
              <a:ea typeface="黑体" pitchFamily="49" charset="-122"/>
            </a:rPr>
            <a:t>记</a:t>
          </a:r>
          <a:endParaRPr lang="zh-CN" altLang="en-US" dirty="0"/>
        </a:p>
      </dgm:t>
    </dgm:pt>
    <dgm:pt modelId="{135AAA00-9742-418C-96AC-42C7F72EF1BB}" type="parTrans" cxnId="{64644398-87DD-4876-A1C9-0B0EE9C22857}">
      <dgm:prSet/>
      <dgm:spPr/>
      <dgm:t>
        <a:bodyPr/>
        <a:lstStyle/>
        <a:p>
          <a:endParaRPr lang="zh-CN" altLang="en-US"/>
        </a:p>
      </dgm:t>
    </dgm:pt>
    <dgm:pt modelId="{37CD73C8-7326-410B-977B-E3932C2A14E1}" type="sibTrans" cxnId="{64644398-87DD-4876-A1C9-0B0EE9C22857}">
      <dgm:prSet/>
      <dgm:spPr/>
      <dgm:t>
        <a:bodyPr/>
        <a:lstStyle/>
        <a:p>
          <a:endParaRPr lang="zh-CN" altLang="en-US"/>
        </a:p>
      </dgm:t>
    </dgm:pt>
    <dgm:pt modelId="{C128C1E5-4A21-4FFE-910C-24E380158F61}">
      <dgm:prSet phldrT="[文本]"/>
      <dgm:spPr/>
      <dgm:t>
        <a:bodyPr/>
        <a:lstStyle/>
        <a:p>
          <a:r>
            <a:rPr lang="en-US" altLang="zh-CN" dirty="0" smtClean="0"/>
            <a:t>class</a:t>
          </a:r>
          <a:endParaRPr lang="zh-CN" altLang="en-US" dirty="0"/>
        </a:p>
      </dgm:t>
    </dgm:pt>
    <dgm:pt modelId="{7CDA90B2-404A-4985-A4E9-5359F56FBDBA}" type="parTrans" cxnId="{530B46CA-574A-457E-A0C4-25275FC256BC}">
      <dgm:prSet/>
      <dgm:spPr/>
      <dgm:t>
        <a:bodyPr/>
        <a:lstStyle/>
        <a:p>
          <a:endParaRPr lang="zh-CN" altLang="en-US"/>
        </a:p>
      </dgm:t>
    </dgm:pt>
    <dgm:pt modelId="{C4DBAACD-A593-401A-B4D6-6947E6594E98}" type="sibTrans" cxnId="{530B46CA-574A-457E-A0C4-25275FC256BC}">
      <dgm:prSet/>
      <dgm:spPr/>
      <dgm:t>
        <a:bodyPr/>
        <a:lstStyle/>
        <a:p>
          <a:endParaRPr lang="zh-CN" altLang="en-US"/>
        </a:p>
      </dgm:t>
    </dgm:pt>
    <dgm:pt modelId="{B8EF4EC4-BCA0-44F5-A3AB-231D34C6D61C}">
      <dgm:prSet phldrT="[文本]"/>
      <dgm:spPr/>
      <dgm:t>
        <a:bodyPr/>
        <a:lstStyle/>
        <a:p>
          <a:r>
            <a:rPr lang="en-US" altLang="zh-CN" dirty="0" smtClean="0"/>
            <a:t>id</a:t>
          </a:r>
          <a:endParaRPr lang="zh-CN" altLang="en-US" dirty="0"/>
        </a:p>
      </dgm:t>
    </dgm:pt>
    <dgm:pt modelId="{41CF933B-4DB7-45B7-B849-9F1AE5BEFE65}" type="parTrans" cxnId="{6CAF3C27-31B0-48A1-B7E2-DCD7C4F54117}">
      <dgm:prSet/>
      <dgm:spPr/>
      <dgm:t>
        <a:bodyPr/>
        <a:lstStyle/>
        <a:p>
          <a:endParaRPr lang="zh-CN" altLang="en-US"/>
        </a:p>
      </dgm:t>
    </dgm:pt>
    <dgm:pt modelId="{297C41E5-73AA-4BBA-B079-9CF210CBBD4D}" type="sibTrans" cxnId="{6CAF3C27-31B0-48A1-B7E2-DCD7C4F54117}">
      <dgm:prSet/>
      <dgm:spPr/>
      <dgm:t>
        <a:bodyPr/>
        <a:lstStyle/>
        <a:p>
          <a:endParaRPr lang="zh-CN" altLang="en-US"/>
        </a:p>
      </dgm:t>
    </dgm:pt>
    <dgm:pt modelId="{41A67AA9-A29E-4A77-8AC5-298DD7124BEA}" type="pres">
      <dgm:prSet presAssocID="{C07E0150-E1AD-4342-81AB-5E4CEDE3229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D1585241-D0A4-4F38-B363-AEDDF73F69C3}" type="pres">
      <dgm:prSet presAssocID="{65CEFCB2-CCAE-4D97-A0ED-80F289117DFD}" presName="linNode" presStyleCnt="0"/>
      <dgm:spPr/>
    </dgm:pt>
    <dgm:pt modelId="{E7597A17-2F53-4588-936F-3AD82FDCEE9D}" type="pres">
      <dgm:prSet presAssocID="{65CEFCB2-CCAE-4D97-A0ED-80F289117DFD}" presName="parentShp" presStyleLbl="node1" presStyleIdx="0" presStyleCnt="1" custLinFactNeighborY="-46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CF200D-45D8-4195-8E00-923002EA6393}" type="pres">
      <dgm:prSet presAssocID="{65CEFCB2-CCAE-4D97-A0ED-80F289117DFD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B4A9129-44B6-40CD-A771-702BF9D70530}" type="presOf" srcId="{B8EF4EC4-BCA0-44F5-A3AB-231D34C6D61C}" destId="{4ECF200D-45D8-4195-8E00-923002EA6393}" srcOrd="0" destOrd="1" presId="urn:microsoft.com/office/officeart/2005/8/layout/vList6"/>
    <dgm:cxn modelId="{FB066CF0-3261-4EB7-9454-7E9A044CEE06}" type="presOf" srcId="{65CEFCB2-CCAE-4D97-A0ED-80F289117DFD}" destId="{E7597A17-2F53-4588-936F-3AD82FDCEE9D}" srcOrd="0" destOrd="0" presId="urn:microsoft.com/office/officeart/2005/8/layout/vList6"/>
    <dgm:cxn modelId="{C77FCA9E-EF48-4C7F-A6FD-1A626D6F5C71}" type="presOf" srcId="{C07E0150-E1AD-4342-81AB-5E4CEDE32297}" destId="{41A67AA9-A29E-4A77-8AC5-298DD7124BEA}" srcOrd="0" destOrd="0" presId="urn:microsoft.com/office/officeart/2005/8/layout/vList6"/>
    <dgm:cxn modelId="{530B46CA-574A-457E-A0C4-25275FC256BC}" srcId="{65CEFCB2-CCAE-4D97-A0ED-80F289117DFD}" destId="{C128C1E5-4A21-4FFE-910C-24E380158F61}" srcOrd="0" destOrd="0" parTransId="{7CDA90B2-404A-4985-A4E9-5359F56FBDBA}" sibTransId="{C4DBAACD-A593-401A-B4D6-6947E6594E98}"/>
    <dgm:cxn modelId="{6CAF3C27-31B0-48A1-B7E2-DCD7C4F54117}" srcId="{65CEFCB2-CCAE-4D97-A0ED-80F289117DFD}" destId="{B8EF4EC4-BCA0-44F5-A3AB-231D34C6D61C}" srcOrd="1" destOrd="0" parTransId="{41CF933B-4DB7-45B7-B849-9F1AE5BEFE65}" sibTransId="{297C41E5-73AA-4BBA-B079-9CF210CBBD4D}"/>
    <dgm:cxn modelId="{64644398-87DD-4876-A1C9-0B0EE9C22857}" srcId="{C07E0150-E1AD-4342-81AB-5E4CEDE32297}" destId="{65CEFCB2-CCAE-4D97-A0ED-80F289117DFD}" srcOrd="0" destOrd="0" parTransId="{135AAA00-9742-418C-96AC-42C7F72EF1BB}" sibTransId="{37CD73C8-7326-410B-977B-E3932C2A14E1}"/>
    <dgm:cxn modelId="{0102D886-7338-4DC9-BD2C-07601C7DFD5C}" type="presOf" srcId="{C128C1E5-4A21-4FFE-910C-24E380158F61}" destId="{4ECF200D-45D8-4195-8E00-923002EA6393}" srcOrd="0" destOrd="0" presId="urn:microsoft.com/office/officeart/2005/8/layout/vList6"/>
    <dgm:cxn modelId="{C69E36DF-FBC6-46BD-927E-CB1774F7C3E5}" type="presParOf" srcId="{41A67AA9-A29E-4A77-8AC5-298DD7124BEA}" destId="{D1585241-D0A4-4F38-B363-AEDDF73F69C3}" srcOrd="0" destOrd="0" presId="urn:microsoft.com/office/officeart/2005/8/layout/vList6"/>
    <dgm:cxn modelId="{F3192C53-6E16-4E29-8D38-463D28828816}" type="presParOf" srcId="{D1585241-D0A4-4F38-B363-AEDDF73F69C3}" destId="{E7597A17-2F53-4588-936F-3AD82FDCEE9D}" srcOrd="0" destOrd="0" presId="urn:microsoft.com/office/officeart/2005/8/layout/vList6"/>
    <dgm:cxn modelId="{39663D83-47BC-4127-AE4E-039AA7FB5322}" type="presParOf" srcId="{D1585241-D0A4-4F38-B363-AEDDF73F69C3}" destId="{4ECF200D-45D8-4195-8E00-923002EA639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CF200D-45D8-4195-8E00-923002EA6393}">
      <dsp:nvSpPr>
        <dsp:cNvPr id="0" name=""/>
        <dsp:cNvSpPr/>
      </dsp:nvSpPr>
      <dsp:spPr>
        <a:xfrm>
          <a:off x="579120" y="0"/>
          <a:ext cx="868680" cy="16510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/>
            <a:t>class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/>
            <a:t>id</a:t>
          </a:r>
          <a:endParaRPr lang="zh-CN" altLang="en-US" sz="1400" kern="1200" dirty="0"/>
        </a:p>
      </dsp:txBody>
      <dsp:txXfrm>
        <a:off x="579120" y="0"/>
        <a:ext cx="868680" cy="1651000"/>
      </dsp:txXfrm>
    </dsp:sp>
    <dsp:sp modelId="{E7597A17-2F53-4588-936F-3AD82FDCEE9D}">
      <dsp:nvSpPr>
        <dsp:cNvPr id="0" name=""/>
        <dsp:cNvSpPr/>
      </dsp:nvSpPr>
      <dsp:spPr>
        <a:xfrm>
          <a:off x="0" y="0"/>
          <a:ext cx="579120" cy="1651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>
              <a:ea typeface="黑体" pitchFamily="49" charset="-122"/>
            </a:rPr>
            <a:t>样式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>
              <a:ea typeface="黑体" pitchFamily="49" charset="-122"/>
            </a:rPr>
            <a:t>标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>
              <a:ea typeface="黑体" pitchFamily="49" charset="-122"/>
            </a:rPr>
            <a:t>记</a:t>
          </a:r>
          <a:endParaRPr lang="zh-CN" altLang="en-US" sz="2100" kern="1200" dirty="0"/>
        </a:p>
      </dsp:txBody>
      <dsp:txXfrm>
        <a:off x="0" y="0"/>
        <a:ext cx="579120" cy="1651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E154B777-DBE6-4BDE-8C6D-A4DD032C76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905986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3098F-5B09-410B-B58C-3F13E186677D}" type="slidenum">
              <a:rPr lang="en-US" altLang="zh-CN" smtClean="0">
                <a:ea typeface="宋体" charset="-122"/>
              </a:rPr>
              <a:pPr/>
              <a:t>3</a:t>
            </a:fld>
            <a:endParaRPr lang="en-US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99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3098F-5B09-410B-B58C-3F13E186677D}" type="slidenum">
              <a:rPr lang="en-US" altLang="zh-CN" smtClean="0">
                <a:ea typeface="宋体" charset="-122"/>
              </a:rPr>
              <a:pPr/>
              <a:t>4</a:t>
            </a:fld>
            <a:endParaRPr lang="en-US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928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0D8C64-D5B6-4F55-98D0-5DBE914CDBF3}" type="slidenum">
              <a:rPr lang="en-US" altLang="zh-CN" smtClean="0"/>
              <a:pPr>
                <a:defRPr/>
              </a:pPr>
              <a:t>46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39383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D053B-32FB-4D45-B337-8E3351A9AD5A}" type="slidenum">
              <a:rPr lang="zh-CN" altLang="en-US">
                <a:ea typeface="宋体" charset="-122"/>
              </a:rPr>
              <a:pPr/>
              <a:t>58</a:t>
            </a:fld>
            <a:endParaRPr lang="en-US" altLang="zh-CN">
              <a:ea typeface="宋体" charset="-122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874121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1F8964-65A7-4C70-A6E0-132EB9792E72}" type="slidenum">
              <a:rPr lang="zh-CN" altLang="en-US">
                <a:ea typeface="宋体" charset="-122"/>
              </a:rPr>
              <a:pPr/>
              <a:t>59</a:t>
            </a:fld>
            <a:endParaRPr lang="en-US" altLang="zh-CN">
              <a:ea typeface="宋体" charset="-122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41460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7930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96647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3646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18332" y="73819"/>
            <a:ext cx="2089151" cy="45291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0880" y="73819"/>
            <a:ext cx="6115051" cy="45291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22895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9019" y="73827"/>
            <a:ext cx="7761287" cy="5679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50875" y="810817"/>
            <a:ext cx="4102100" cy="37921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05375" y="810817"/>
            <a:ext cx="4102100" cy="37921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60013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9019" y="73820"/>
            <a:ext cx="7761287" cy="5679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50875" y="810817"/>
            <a:ext cx="8356600" cy="379214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3068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8784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0875" y="810817"/>
            <a:ext cx="4102100" cy="37921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05375" y="810817"/>
            <a:ext cx="4102100" cy="37921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329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8070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381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5362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9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7" y="20479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41168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9017" y="73823"/>
            <a:ext cx="7761287" cy="5679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zh-CN" dirty="0" smtClean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876801" y="4781550"/>
            <a:ext cx="300990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GB" sz="1200" dirty="0" smtClean="0"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GB" altLang="zh-CN" sz="1200" dirty="0" smtClean="0"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GB" sz="1200" dirty="0" smtClean="0">
                <a:latin typeface="微软雅黑" pitchFamily="34" charset="-122"/>
                <a:ea typeface="微软雅黑" pitchFamily="34" charset="-122"/>
              </a:rPr>
              <a:t>章   </a:t>
            </a:r>
            <a:r>
              <a:rPr lang="en-US" altLang="zh-CN" sz="1200" b="1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CSS</a:t>
            </a:r>
            <a:r>
              <a:rPr lang="zh-CN" altLang="en-US" sz="1200" b="1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基础</a:t>
            </a:r>
            <a:endParaRPr lang="zh-CN" altLang="en-GB" sz="1200" b="1" kern="12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924800" y="4781550"/>
            <a:ext cx="1143000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zh-CN" sz="1200" dirty="0">
                <a:latin typeface="Arial" charset="0"/>
                <a:ea typeface="宋体" pitchFamily="2" charset="-122"/>
              </a:rPr>
              <a:t>Page:   </a:t>
            </a:r>
            <a:fld id="{8160BF45-1FD0-4327-9BF6-F81702477888}" type="slidenum">
              <a:rPr lang="en-GB" altLang="zh-CN" sz="1200">
                <a:latin typeface="Arial" charset="0"/>
                <a:ea typeface="宋体" pitchFamily="2" charset="-122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GB" altLang="zh-CN" sz="1200" i="1" dirty="0">
              <a:latin typeface="Arial" charset="0"/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19151"/>
            <a:ext cx="83566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dirty="0" smtClean="0"/>
              <a:t>Click to edit Master text styles</a:t>
            </a:r>
          </a:p>
          <a:p>
            <a:pPr lvl="1"/>
            <a:r>
              <a:rPr lang="en-GB" altLang="zh-CN" dirty="0" smtClean="0"/>
              <a:t>Second level</a:t>
            </a:r>
          </a:p>
          <a:p>
            <a:pPr lvl="2"/>
            <a:r>
              <a:rPr lang="en-GB" altLang="zh-CN" dirty="0" smtClean="0"/>
              <a:t>Third level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" y="0"/>
            <a:ext cx="515939" cy="5143500"/>
          </a:xfrm>
          <a:prstGeom prst="rect">
            <a:avLst/>
          </a:prstGeom>
          <a:solidFill>
            <a:srgbClr val="0000F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dirty="0">
              <a:ln>
                <a:solidFill>
                  <a:srgbClr val="00B0F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0730" name="Rectangle 10"/>
          <p:cNvSpPr>
            <a:spLocks noChangeArrowheads="1"/>
          </p:cNvSpPr>
          <p:nvPr userDrawn="1"/>
        </p:nvSpPr>
        <p:spPr bwMode="auto">
          <a:xfrm>
            <a:off x="609600" y="4781557"/>
            <a:ext cx="3962400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ts val="18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1200" dirty="0" smtClean="0">
                <a:solidFill>
                  <a:srgbClr val="0000FA"/>
                </a:solidFill>
                <a:latin typeface="微软雅黑" pitchFamily="34" charset="-122"/>
                <a:ea typeface="微软雅黑" pitchFamily="34" charset="-122"/>
              </a:rPr>
              <a:t>教育部高等学校软件工程专业教学指导委员会</a:t>
            </a:r>
            <a:r>
              <a:rPr lang="zh-CN" altLang="en-US" sz="1200" b="1" dirty="0" smtClean="0">
                <a:solidFill>
                  <a:srgbClr val="0000FA"/>
                </a:solidFill>
                <a:latin typeface="微软雅黑" pitchFamily="34" charset="-122"/>
                <a:ea typeface="微软雅黑" pitchFamily="34" charset="-122"/>
              </a:rPr>
              <a:t>规划</a:t>
            </a:r>
            <a:r>
              <a:rPr lang="zh-CN" altLang="en-US" sz="1200" dirty="0" smtClean="0">
                <a:solidFill>
                  <a:srgbClr val="0000FA"/>
                </a:solidFill>
                <a:latin typeface="微软雅黑" pitchFamily="34" charset="-122"/>
                <a:ea typeface="微软雅黑" pitchFamily="34" charset="-122"/>
              </a:rPr>
              <a:t>教材</a:t>
            </a:r>
            <a:r>
              <a:rPr lang="zh-CN" altLang="en-US" sz="2000" baseline="0" dirty="0" smtClean="0">
                <a:solidFill>
                  <a:srgbClr val="0000FA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GB" sz="2000" dirty="0">
              <a:solidFill>
                <a:srgbClr val="0000F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 userDrawn="1"/>
        </p:nvSpPr>
        <p:spPr bwMode="auto">
          <a:xfrm rot="16200000">
            <a:off x="-2112048" y="2432240"/>
            <a:ext cx="47458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altLang="en-US" sz="1600" b="0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Web</a:t>
            </a:r>
            <a:r>
              <a:rPr lang="zh-CN" altLang="en-US" sz="1600" b="0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前端开发</a:t>
            </a:r>
            <a:r>
              <a:rPr lang="zh-CN" altLang="en-US" sz="1600" b="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技术</a:t>
            </a:r>
            <a:r>
              <a:rPr lang="en-US" altLang="zh-CN" sz="1600" b="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-HTML</a:t>
            </a:r>
            <a:r>
              <a:rPr lang="en-US" altLang="zh-CN" sz="1600" b="0" i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600" b="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b="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CSS</a:t>
            </a:r>
            <a:r>
              <a:rPr lang="en-US" altLang="zh-CN" sz="1600" b="0" i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1600" b="0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、JavaScript</a:t>
            </a:r>
            <a:endParaRPr lang="zh-CN" altLang="en-US" sz="1600" b="0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0"/>
          <p:cNvGrpSpPr/>
          <p:nvPr userDrawn="1"/>
        </p:nvGrpSpPr>
        <p:grpSpPr>
          <a:xfrm>
            <a:off x="533400" y="742950"/>
            <a:ext cx="8534400" cy="76200"/>
            <a:chOff x="447412" y="813655"/>
            <a:chExt cx="12527557" cy="240392"/>
          </a:xfrm>
        </p:grpSpPr>
        <p:sp>
          <p:nvSpPr>
            <p:cNvPr id="13" name="任意多边形 12"/>
            <p:cNvSpPr/>
            <p:nvPr/>
          </p:nvSpPr>
          <p:spPr>
            <a:xfrm>
              <a:off x="447412" y="813655"/>
              <a:ext cx="8241392" cy="240392"/>
            </a:xfrm>
            <a:custGeom>
              <a:avLst/>
              <a:gdLst>
                <a:gd name="connsiteX0" fmla="*/ 8001001 w 8241393"/>
                <a:gd name="connsiteY0" fmla="*/ 0 h 240392"/>
                <a:gd name="connsiteX1" fmla="*/ 8241393 w 8241393"/>
                <a:gd name="connsiteY1" fmla="*/ 240392 h 240392"/>
                <a:gd name="connsiteX2" fmla="*/ 8001001 w 8241393"/>
                <a:gd name="connsiteY2" fmla="*/ 240392 h 240392"/>
                <a:gd name="connsiteX3" fmla="*/ 0 w 8241393"/>
                <a:gd name="connsiteY3" fmla="*/ 0 h 240392"/>
                <a:gd name="connsiteX4" fmla="*/ 8001000 w 8241393"/>
                <a:gd name="connsiteY4" fmla="*/ 0 h 240392"/>
                <a:gd name="connsiteX5" fmla="*/ 8001000 w 8241393"/>
                <a:gd name="connsiteY5" fmla="*/ 240392 h 240392"/>
                <a:gd name="connsiteX6" fmla="*/ 0 w 8241393"/>
                <a:gd name="connsiteY6" fmla="*/ 240392 h 2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41393" h="240392">
                  <a:moveTo>
                    <a:pt x="8001001" y="0"/>
                  </a:moveTo>
                  <a:lnTo>
                    <a:pt x="8241393" y="240392"/>
                  </a:lnTo>
                  <a:lnTo>
                    <a:pt x="8001001" y="240392"/>
                  </a:lnTo>
                  <a:close/>
                  <a:moveTo>
                    <a:pt x="0" y="0"/>
                  </a:moveTo>
                  <a:lnTo>
                    <a:pt x="8001000" y="0"/>
                  </a:lnTo>
                  <a:lnTo>
                    <a:pt x="8001000" y="240392"/>
                  </a:lnTo>
                  <a:lnTo>
                    <a:pt x="0" y="24039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8277135" y="813655"/>
              <a:ext cx="4697834" cy="240392"/>
            </a:xfrm>
            <a:custGeom>
              <a:avLst/>
              <a:gdLst>
                <a:gd name="connsiteX0" fmla="*/ 240393 w 4190999"/>
                <a:gd name="connsiteY0" fmla="*/ 0 h 240392"/>
                <a:gd name="connsiteX1" fmla="*/ 4190999 w 4190999"/>
                <a:gd name="connsiteY1" fmla="*/ 0 h 240392"/>
                <a:gd name="connsiteX2" fmla="*/ 4190999 w 4190999"/>
                <a:gd name="connsiteY2" fmla="*/ 240392 h 240392"/>
                <a:gd name="connsiteX3" fmla="*/ 240393 w 4190999"/>
                <a:gd name="connsiteY3" fmla="*/ 240392 h 240392"/>
                <a:gd name="connsiteX4" fmla="*/ 0 w 4190999"/>
                <a:gd name="connsiteY4" fmla="*/ 0 h 240392"/>
                <a:gd name="connsiteX5" fmla="*/ 240392 w 4190999"/>
                <a:gd name="connsiteY5" fmla="*/ 0 h 240392"/>
                <a:gd name="connsiteX6" fmla="*/ 240392 w 4190999"/>
                <a:gd name="connsiteY6" fmla="*/ 240392 h 2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0999" h="240392">
                  <a:moveTo>
                    <a:pt x="240393" y="0"/>
                  </a:moveTo>
                  <a:lnTo>
                    <a:pt x="4190999" y="0"/>
                  </a:lnTo>
                  <a:lnTo>
                    <a:pt x="4190999" y="240392"/>
                  </a:lnTo>
                  <a:lnTo>
                    <a:pt x="240393" y="240392"/>
                  </a:lnTo>
                  <a:close/>
                  <a:moveTo>
                    <a:pt x="0" y="0"/>
                  </a:moveTo>
                  <a:lnTo>
                    <a:pt x="240392" y="0"/>
                  </a:lnTo>
                  <a:lnTo>
                    <a:pt x="240392" y="240392"/>
                  </a:lnTo>
                  <a:close/>
                </a:path>
              </a:pathLst>
            </a:custGeom>
            <a:solidFill>
              <a:srgbClr val="96CA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5"/>
          <p:cNvGrpSpPr/>
          <p:nvPr userDrawn="1"/>
        </p:nvGrpSpPr>
        <p:grpSpPr>
          <a:xfrm flipV="1">
            <a:off x="533400" y="4705356"/>
            <a:ext cx="8534400" cy="45719"/>
            <a:chOff x="447412" y="813655"/>
            <a:chExt cx="12527557" cy="240392"/>
          </a:xfrm>
        </p:grpSpPr>
        <p:sp>
          <p:nvSpPr>
            <p:cNvPr id="17" name="任意多边形 16"/>
            <p:cNvSpPr/>
            <p:nvPr/>
          </p:nvSpPr>
          <p:spPr>
            <a:xfrm>
              <a:off x="447412" y="813655"/>
              <a:ext cx="8241392" cy="240392"/>
            </a:xfrm>
            <a:custGeom>
              <a:avLst/>
              <a:gdLst>
                <a:gd name="connsiteX0" fmla="*/ 8001001 w 8241393"/>
                <a:gd name="connsiteY0" fmla="*/ 0 h 240392"/>
                <a:gd name="connsiteX1" fmla="*/ 8241393 w 8241393"/>
                <a:gd name="connsiteY1" fmla="*/ 240392 h 240392"/>
                <a:gd name="connsiteX2" fmla="*/ 8001001 w 8241393"/>
                <a:gd name="connsiteY2" fmla="*/ 240392 h 240392"/>
                <a:gd name="connsiteX3" fmla="*/ 0 w 8241393"/>
                <a:gd name="connsiteY3" fmla="*/ 0 h 240392"/>
                <a:gd name="connsiteX4" fmla="*/ 8001000 w 8241393"/>
                <a:gd name="connsiteY4" fmla="*/ 0 h 240392"/>
                <a:gd name="connsiteX5" fmla="*/ 8001000 w 8241393"/>
                <a:gd name="connsiteY5" fmla="*/ 240392 h 240392"/>
                <a:gd name="connsiteX6" fmla="*/ 0 w 8241393"/>
                <a:gd name="connsiteY6" fmla="*/ 240392 h 2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41393" h="240392">
                  <a:moveTo>
                    <a:pt x="8001001" y="0"/>
                  </a:moveTo>
                  <a:lnTo>
                    <a:pt x="8241393" y="240392"/>
                  </a:lnTo>
                  <a:lnTo>
                    <a:pt x="8001001" y="240392"/>
                  </a:lnTo>
                  <a:close/>
                  <a:moveTo>
                    <a:pt x="0" y="0"/>
                  </a:moveTo>
                  <a:lnTo>
                    <a:pt x="8001000" y="0"/>
                  </a:lnTo>
                  <a:lnTo>
                    <a:pt x="8001000" y="240392"/>
                  </a:lnTo>
                  <a:lnTo>
                    <a:pt x="0" y="24039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8277135" y="813655"/>
              <a:ext cx="4697834" cy="240392"/>
            </a:xfrm>
            <a:custGeom>
              <a:avLst/>
              <a:gdLst>
                <a:gd name="connsiteX0" fmla="*/ 240393 w 4190999"/>
                <a:gd name="connsiteY0" fmla="*/ 0 h 240392"/>
                <a:gd name="connsiteX1" fmla="*/ 4190999 w 4190999"/>
                <a:gd name="connsiteY1" fmla="*/ 0 h 240392"/>
                <a:gd name="connsiteX2" fmla="*/ 4190999 w 4190999"/>
                <a:gd name="connsiteY2" fmla="*/ 240392 h 240392"/>
                <a:gd name="connsiteX3" fmla="*/ 240393 w 4190999"/>
                <a:gd name="connsiteY3" fmla="*/ 240392 h 240392"/>
                <a:gd name="connsiteX4" fmla="*/ 0 w 4190999"/>
                <a:gd name="connsiteY4" fmla="*/ 0 h 240392"/>
                <a:gd name="connsiteX5" fmla="*/ 240392 w 4190999"/>
                <a:gd name="connsiteY5" fmla="*/ 0 h 240392"/>
                <a:gd name="connsiteX6" fmla="*/ 240392 w 4190999"/>
                <a:gd name="connsiteY6" fmla="*/ 240392 h 2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0999" h="240392">
                  <a:moveTo>
                    <a:pt x="240393" y="0"/>
                  </a:moveTo>
                  <a:lnTo>
                    <a:pt x="4190999" y="0"/>
                  </a:lnTo>
                  <a:lnTo>
                    <a:pt x="4190999" y="240392"/>
                  </a:lnTo>
                  <a:lnTo>
                    <a:pt x="240393" y="240392"/>
                  </a:lnTo>
                  <a:close/>
                  <a:moveTo>
                    <a:pt x="0" y="0"/>
                  </a:moveTo>
                  <a:lnTo>
                    <a:pt x="240392" y="0"/>
                  </a:lnTo>
                  <a:lnTo>
                    <a:pt x="240392" y="240392"/>
                  </a:lnTo>
                  <a:close/>
                </a:path>
              </a:pathLst>
            </a:custGeom>
            <a:solidFill>
              <a:srgbClr val="96CA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3256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iming>
    <p:tnLst>
      <p:par>
        <p:cTn id="1" dur="indefinite" restart="never" nodeType="tmRoot"/>
      </p:par>
    </p:tnLst>
  </p:timing>
  <p:txStyles>
    <p:titleStyle>
      <a:lvl1pPr algn="ctr" defTabSz="463550" rtl="0" eaLnBrk="0" fontAlgn="base" hangingPunct="0">
        <a:spcBef>
          <a:spcPct val="0"/>
        </a:spcBef>
        <a:spcAft>
          <a:spcPct val="0"/>
        </a:spcAft>
        <a:defRPr lang="zh-CN" altLang="zh-CN" sz="2800" b="1" dirty="0" smtClean="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  <a:lvl2pPr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2pPr>
      <a:lvl3pPr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3pPr>
      <a:lvl4pPr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4pPr>
      <a:lvl5pPr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5pPr>
      <a:lvl6pPr marL="457200"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6pPr>
      <a:lvl7pPr marL="914400"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7pPr>
      <a:lvl8pPr marL="1371600"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8pPr>
      <a:lvl9pPr marL="1828800" algn="ctr" defTabSz="46355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黑体" pitchFamily="49" charset="-122"/>
          <a:ea typeface="黑体" pitchFamily="49" charset="-122"/>
        </a:defRPr>
      </a:lvl9pPr>
    </p:titleStyle>
    <p:bodyStyle>
      <a:lvl1pPr marL="182563" indent="-182563" algn="l" defTabSz="1158875" rtl="0" eaLnBrk="0" fontAlgn="base" hangingPunct="0">
        <a:spcBef>
          <a:spcPct val="30000"/>
        </a:spcBef>
        <a:spcAft>
          <a:spcPct val="20000"/>
        </a:spcAft>
        <a:buClr>
          <a:srgbClr val="0000CC"/>
        </a:buClr>
        <a:buSzPct val="100000"/>
        <a:buFont typeface="Wingdings" pitchFamily="2" charset="2"/>
        <a:buChar char="l"/>
        <a:defRPr lang="en-GB" altLang="zh-CN" sz="2200" b="0" dirty="0" smtClean="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  <a:lvl2pPr marL="533400" indent="-168275" algn="l" defTabSz="1158875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100000"/>
        <a:buFont typeface="Wingdings" pitchFamily="2" charset="2"/>
        <a:buChar char="n"/>
        <a:defRPr sz="22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898525" indent="-182563" algn="l" defTabSz="1158875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100000"/>
        <a:buFont typeface="Wingdings" pitchFamily="2" charset="2"/>
        <a:buChar char="Ø"/>
        <a:defRPr sz="20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marL="1636713" indent="-228600" algn="l" defTabSz="1158875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defTabSz="115887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defTabSz="115887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defTabSz="115887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defTabSz="115887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defTabSz="115887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oe.edu.cn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qq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4301"/>
            <a:ext cx="7772400" cy="516731"/>
          </a:xfr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7</a:t>
            </a:r>
            <a:r>
              <a:rPr lang="zh-CN" altLang="en-US" dirty="0" smtClean="0"/>
              <a:t>章 </a:t>
            </a:r>
            <a:r>
              <a:rPr lang="en-US" altLang="zh-CN" dirty="0" smtClean="0"/>
              <a:t>CSS</a:t>
            </a:r>
            <a:r>
              <a:rPr lang="zh-CN" altLang="en-US" dirty="0" smtClean="0"/>
              <a:t>基础</a:t>
            </a:r>
            <a:r>
              <a:rPr lang="en-US" altLang="zh-CN" dirty="0" smtClean="0"/>
              <a:t>(1-</a:t>
            </a:r>
            <a:r>
              <a:rPr lang="en-US" altLang="zh-CN" dirty="0" smtClean="0">
                <a:ea typeface="宋体" charset="-122"/>
              </a:rPr>
              <a:t>2</a:t>
            </a:r>
            <a:r>
              <a:rPr lang="zh-CN" altLang="en-US" dirty="0" smtClean="0">
                <a:ea typeface="宋体" charset="-122"/>
              </a:rPr>
              <a:t>课时</a:t>
            </a:r>
            <a:r>
              <a:rPr lang="en-US" altLang="zh-CN" dirty="0" smtClean="0">
                <a:ea typeface="宋体" charset="-122"/>
              </a:rPr>
              <a:t>)</a:t>
            </a:r>
            <a:endParaRPr lang="zh-CN" altLang="en-US" dirty="0" smtClean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52366"/>
            <a:ext cx="6084887" cy="284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标注 4"/>
          <p:cNvSpPr/>
          <p:nvPr/>
        </p:nvSpPr>
        <p:spPr bwMode="auto">
          <a:xfrm>
            <a:off x="990600" y="3543300"/>
            <a:ext cx="1828800" cy="628650"/>
          </a:xfrm>
          <a:prstGeom prst="wedgeRectCallout">
            <a:avLst>
              <a:gd name="adj1" fmla="val 81350"/>
              <a:gd name="adj2" fmla="val -114773"/>
            </a:avLst>
          </a:prstGeom>
          <a:solidFill>
            <a:srgbClr val="3333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defTabSz="1158875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r>
              <a:rPr lang="zh-CN" altLang="en-US" dirty="0">
                <a:solidFill>
                  <a:schemeClr val="bg1"/>
                </a:solidFill>
                <a:ea typeface="黑体" pitchFamily="49" charset="-122"/>
              </a:rPr>
              <a:t>这是</a:t>
            </a:r>
            <a:r>
              <a:rPr lang="en-US" altLang="zh-CN" dirty="0">
                <a:solidFill>
                  <a:schemeClr val="bg1"/>
                </a:solidFill>
                <a:ea typeface="黑体" pitchFamily="49" charset="-122"/>
              </a:rPr>
              <a:t>DIV+CSS</a:t>
            </a:r>
          </a:p>
          <a:p>
            <a:pPr marL="784225" indent="-419100" defTabSz="1158875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r>
              <a:rPr lang="zh-CN" altLang="en-US" dirty="0">
                <a:solidFill>
                  <a:schemeClr val="bg1"/>
                </a:solidFill>
                <a:ea typeface="黑体" pitchFamily="49" charset="-122"/>
              </a:rPr>
              <a:t>布局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895350"/>
            <a:ext cx="7543800" cy="58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600201"/>
            <a:ext cx="2057400" cy="13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989014" y="114300"/>
            <a:ext cx="7761287" cy="514350"/>
          </a:xfrm>
        </p:spPr>
        <p:txBody>
          <a:bodyPr/>
          <a:lstStyle/>
          <a:p>
            <a:r>
              <a:rPr lang="en-US" altLang="zh-CN" dirty="0" smtClean="0"/>
              <a:t>7.2.2 CSS</a:t>
            </a:r>
            <a:r>
              <a:rPr lang="zh-CN" altLang="en-US" dirty="0" smtClean="0"/>
              <a:t>选择器类型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810817"/>
            <a:ext cx="8534400" cy="37921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dirty="0"/>
              <a:t>CSS</a:t>
            </a:r>
            <a:r>
              <a:rPr lang="zh-CN" altLang="en-US" dirty="0"/>
              <a:t>选择</a:t>
            </a:r>
            <a:r>
              <a:rPr lang="zh-CN" altLang="en-US" dirty="0" smtClean="0"/>
              <a:t>器类型：</a:t>
            </a:r>
            <a:r>
              <a:rPr lang="en-US" altLang="zh-CN" dirty="0" smtClean="0"/>
              <a:t>5</a:t>
            </a:r>
            <a:r>
              <a:rPr lang="zh-CN" altLang="en-US" dirty="0" smtClean="0"/>
              <a:t>种</a:t>
            </a:r>
            <a:endParaRPr lang="zh-CN" altLang="en-US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CN" altLang="en-US" dirty="0" smtClean="0"/>
              <a:t>   分别是标记</a:t>
            </a:r>
            <a:r>
              <a:rPr lang="zh-CN" altLang="en-US" dirty="0"/>
              <a:t>选择</a:t>
            </a:r>
            <a:r>
              <a:rPr lang="zh-CN" altLang="en-US" dirty="0" smtClean="0"/>
              <a:t>器、类</a:t>
            </a:r>
            <a:r>
              <a:rPr lang="zh-CN" altLang="en-US" dirty="0"/>
              <a:t>选择</a:t>
            </a:r>
            <a:r>
              <a:rPr lang="zh-CN" altLang="en-US" dirty="0" smtClean="0"/>
              <a:t>器、</a:t>
            </a:r>
            <a:r>
              <a:rPr lang="en-US" altLang="zh-CN" dirty="0" smtClean="0"/>
              <a:t>id</a:t>
            </a:r>
            <a:r>
              <a:rPr lang="zh-CN" altLang="en-US" dirty="0"/>
              <a:t>选择</a:t>
            </a:r>
            <a:r>
              <a:rPr lang="zh-CN" altLang="en-US" dirty="0" smtClean="0"/>
              <a:t>器、伪</a:t>
            </a:r>
            <a:r>
              <a:rPr lang="zh-CN" altLang="en-US" dirty="0"/>
              <a:t>类选择</a:t>
            </a:r>
            <a:r>
              <a:rPr lang="zh-CN" altLang="en-US" dirty="0" smtClean="0"/>
              <a:t>器。</a:t>
            </a:r>
            <a:endParaRPr lang="en-US" altLang="zh-CN" dirty="0" smtClean="0"/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dirty="0" smtClean="0"/>
              <a:t>1.</a:t>
            </a:r>
            <a:r>
              <a:rPr lang="zh-CN" altLang="en-US" dirty="0" smtClean="0"/>
              <a:t>标记选择符</a:t>
            </a:r>
            <a:r>
              <a:rPr lang="en-US" altLang="zh-CN" dirty="0" smtClean="0"/>
              <a:t>----</a:t>
            </a:r>
            <a:r>
              <a:rPr lang="zh-CN" altLang="en-US" dirty="0" smtClean="0"/>
              <a:t>对</a:t>
            </a:r>
            <a:r>
              <a:rPr lang="en-US" altLang="zh-CN" dirty="0" smtClean="0"/>
              <a:t>HTML</a:t>
            </a:r>
            <a:r>
              <a:rPr lang="zh-CN" altLang="en-US" dirty="0" smtClean="0"/>
              <a:t>的标记重定义。</a:t>
            </a:r>
            <a:r>
              <a:rPr lang="zh-CN" altLang="en-US" u="sng" dirty="0" smtClean="0"/>
              <a:t>该样式立即生效</a:t>
            </a:r>
            <a:r>
              <a:rPr lang="zh-CN" altLang="en-US" dirty="0" smtClean="0"/>
              <a:t>。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800" dirty="0" smtClean="0">
                <a:solidFill>
                  <a:srgbClr val="FF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en-US" altLang="zh-CN" sz="1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p,h1{font-size:30px;color:blue;font-family:</a:t>
            </a:r>
            <a:r>
              <a:rPr lang="zh-CN" altLang="en-US" sz="1800" dirty="0" smtClean="0">
                <a:solidFill>
                  <a:srgbClr val="FF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黑体</a:t>
            </a:r>
            <a:r>
              <a:rPr lang="en-US" altLang="zh-CN" sz="1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;}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dirty="0" smtClean="0"/>
              <a:t>2.</a:t>
            </a:r>
            <a:r>
              <a:rPr lang="zh-CN" altLang="en-US" dirty="0" smtClean="0"/>
              <a:t>类选择符</a:t>
            </a:r>
            <a:r>
              <a:rPr lang="en-US" altLang="zh-CN" dirty="0" smtClean="0"/>
              <a:t>----</a:t>
            </a:r>
            <a:r>
              <a:rPr lang="zh-CN" altLang="en-US" dirty="0" smtClean="0"/>
              <a:t>以</a:t>
            </a:r>
            <a:r>
              <a:rPr lang="zh-CN" altLang="en-US" dirty="0" smtClean="0">
                <a:solidFill>
                  <a:srgbClr val="FF0000"/>
                </a:solidFill>
              </a:rPr>
              <a:t>点号</a:t>
            </a:r>
            <a:r>
              <a:rPr lang="zh-CN" altLang="en-US" dirty="0" smtClean="0"/>
              <a:t>“</a:t>
            </a:r>
            <a:r>
              <a:rPr lang="en-US" altLang="zh-CN" dirty="0" smtClean="0"/>
              <a:t>.”</a:t>
            </a:r>
            <a:r>
              <a:rPr lang="zh-CN" altLang="en-US" dirty="0" smtClean="0"/>
              <a:t>开头，并可以任意命名，如</a:t>
            </a:r>
            <a:r>
              <a:rPr lang="en-US" altLang="zh-CN" dirty="0" smtClean="0"/>
              <a:t>.div1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.files</a:t>
            </a:r>
            <a:r>
              <a:rPr lang="zh-CN" altLang="en-US" dirty="0" smtClean="0"/>
              <a:t>等，</a:t>
            </a:r>
            <a:r>
              <a:rPr lang="zh-CN" altLang="en-US" u="sng" dirty="0" smtClean="0"/>
              <a:t>该样式应用后生效</a:t>
            </a:r>
            <a:r>
              <a:rPr lang="zh-CN" altLang="en-US" dirty="0" smtClean="0"/>
              <a:t>，有些标记的样式相同时，可以定义成选择符组。</a:t>
            </a:r>
            <a:endParaRPr lang="en-US" altLang="zh-CN" dirty="0" smtClean="0"/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altLang="zh-CN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en-US" altLang="zh-CN" sz="1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.div1,.file{</a:t>
            </a:r>
            <a:r>
              <a:rPr lang="en-US" altLang="zh-CN" sz="18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background:red;color:white</a:t>
            </a:r>
            <a:r>
              <a:rPr lang="en-US" altLang="zh-CN" sz="1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;}</a:t>
            </a:r>
            <a:endParaRPr lang="en-US" altLang="zh-CN" sz="20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600" dirty="0" smtClean="0"/>
              <a:t>  </a:t>
            </a:r>
            <a:r>
              <a:rPr lang="zh-CN" altLang="en-US" sz="2000" dirty="0" smtClean="0">
                <a:solidFill>
                  <a:srgbClr val="FF0000"/>
                </a:solidFill>
              </a:rPr>
              <a:t>联合选择器</a:t>
            </a:r>
            <a:r>
              <a:rPr lang="en-US" altLang="zh-CN" sz="2000" dirty="0" smtClean="0"/>
              <a:t>---</a:t>
            </a:r>
            <a:r>
              <a:rPr lang="zh-CN" altLang="en-US" sz="2000" dirty="0" smtClean="0"/>
              <a:t>标记</a:t>
            </a:r>
            <a:r>
              <a:rPr lang="en-US" altLang="zh-CN" sz="2000" dirty="0" smtClean="0"/>
              <a:t>+</a:t>
            </a:r>
            <a:r>
              <a:rPr lang="zh-CN" altLang="en-US" sz="2000" dirty="0" smtClean="0"/>
              <a:t>类选择器（</a:t>
            </a:r>
            <a:r>
              <a:rPr lang="en-US" altLang="zh-CN" sz="2000" dirty="0" smtClean="0"/>
              <a:t>p.c3{</a:t>
            </a:r>
            <a:r>
              <a:rPr lang="en-US" altLang="zh-CN" sz="2000" dirty="0" err="1" smtClean="0"/>
              <a:t>color:red</a:t>
            </a:r>
            <a:r>
              <a:rPr lang="en-US" altLang="zh-CN" sz="2000" dirty="0" smtClean="0"/>
              <a:t>;}</a:t>
            </a:r>
            <a:r>
              <a:rPr lang="zh-CN" altLang="en-US" sz="2000" dirty="0" smtClean="0"/>
              <a:t>）</a:t>
            </a:r>
            <a:endParaRPr lang="zh-CN" altLang="en-US" sz="1600" dirty="0" smtClean="0"/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dirty="0" smtClean="0"/>
              <a:t>3.ID</a:t>
            </a:r>
            <a:r>
              <a:rPr lang="zh-CN" altLang="en-US" dirty="0" smtClean="0"/>
              <a:t>选择符：以“</a:t>
            </a:r>
            <a:r>
              <a:rPr lang="en-US" altLang="zh-CN" dirty="0" smtClean="0"/>
              <a:t>#”</a:t>
            </a:r>
            <a:r>
              <a:rPr lang="zh-CN" altLang="en-US" dirty="0" smtClean="0"/>
              <a:t>开始，并可以任意命名。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dirty="0" smtClean="0">
                <a:latin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lang="en-US" altLang="zh-CN" sz="1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#div1{</a:t>
            </a:r>
            <a:r>
              <a:rPr lang="en-US" altLang="zh-CN" sz="18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background:red;color:white</a:t>
            </a:r>
            <a:r>
              <a:rPr lang="en-US" altLang="zh-CN" sz="1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;}</a:t>
            </a:r>
            <a:endParaRPr lang="zh-CN" altLang="en-US" sz="1800" dirty="0" smtClean="0">
              <a:solidFill>
                <a:srgbClr val="FF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itchFamily="2" charset="2"/>
              <a:buNone/>
              <a:defRPr/>
            </a:pPr>
            <a:endParaRPr lang="en-US" altLang="zh-CN" dirty="0" smtClean="0">
              <a:ea typeface="宋体" pitchFamily="2" charset="-122"/>
            </a:endParaRPr>
          </a:p>
          <a:p>
            <a:pPr lvl="1">
              <a:defRPr/>
            </a:pPr>
            <a:endParaRPr lang="zh-CN" altLang="en-US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3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7.2.2 CSS</a:t>
            </a:r>
            <a:r>
              <a:rPr lang="zh-CN" altLang="en-US" dirty="0" smtClean="0"/>
              <a:t>选择器类型</a:t>
            </a:r>
            <a:r>
              <a:rPr lang="en-US" altLang="zh-CN" dirty="0" smtClean="0"/>
              <a:t>(</a:t>
            </a:r>
            <a:r>
              <a:rPr lang="zh-CN" altLang="en-US" dirty="0" smtClean="0"/>
              <a:t>续</a:t>
            </a:r>
            <a:r>
              <a:rPr lang="en-US" altLang="zh-CN" dirty="0" smtClean="0"/>
              <a:t>)</a:t>
            </a:r>
            <a:endParaRPr lang="zh-CN" altLang="en-US" dirty="0" smtClean="0"/>
          </a:p>
        </p:txBody>
      </p:sp>
      <p:sp>
        <p:nvSpPr>
          <p:cNvPr id="3" name="矩形 2"/>
          <p:cNvSpPr/>
          <p:nvPr/>
        </p:nvSpPr>
        <p:spPr>
          <a:xfrm>
            <a:off x="533400" y="742950"/>
            <a:ext cx="8534400" cy="438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20000"/>
              </a:spcBef>
              <a:buClr>
                <a:srgbClr val="660066"/>
              </a:buClr>
              <a:buSzPct val="100000"/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ID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选择符与类选择符的区别：</a:t>
            </a:r>
          </a:p>
          <a:p>
            <a:pPr eaLnBrk="0" hangingPunct="0">
              <a:lnSpc>
                <a:spcPct val="105000"/>
              </a:lnSpc>
              <a:spcBef>
                <a:spcPct val="20000"/>
              </a:spcBef>
              <a:buClr>
                <a:srgbClr val="660066"/>
              </a:buClr>
              <a:buSzPct val="100000"/>
              <a:defRPr/>
            </a:pP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）类选择符可以给任意多的标记定义样式，但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ID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选择符在页面中标记中只能使用一次；</a:t>
            </a:r>
          </a:p>
          <a:p>
            <a:pPr eaLnBrk="0" hangingPunct="0">
              <a:lnSpc>
                <a:spcPct val="105000"/>
              </a:lnSpc>
              <a:spcBef>
                <a:spcPct val="20000"/>
              </a:spcBef>
              <a:buClr>
                <a:srgbClr val="660066"/>
              </a:buClr>
              <a:buSzPct val="100000"/>
              <a:defRPr/>
            </a:pP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ID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选择符样式比类选择符样式优先级高。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ID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选择符局限性大，只能单独定义某个元素的样式（特殊情况下使用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）。</a:t>
            </a:r>
            <a:endParaRPr lang="zh-CN" altLang="en-US" b="0" dirty="0"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05000"/>
              </a:lnSpc>
              <a:spcBef>
                <a:spcPct val="20000"/>
              </a:spcBef>
              <a:buClr>
                <a:srgbClr val="660066"/>
              </a:buClr>
              <a:buSzPct val="100000"/>
              <a:defRPr/>
            </a:pP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伪选择符：一种特殊的类选择符，最大的作用就是对链接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&lt;a&gt;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的不同状态定义不同的样式效果。</a:t>
            </a:r>
            <a:endParaRPr lang="en-US" altLang="zh-CN" b="0" dirty="0">
              <a:latin typeface="微软雅黑" pitchFamily="34" charset="-122"/>
              <a:ea typeface="微软雅黑" pitchFamily="34" charset="-122"/>
            </a:endParaRPr>
          </a:p>
          <a:p>
            <a:pPr marL="711200" indent="-711200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defRPr/>
            </a:pPr>
            <a:r>
              <a:rPr lang="en-US" altLang="zh-CN" sz="18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    </a:t>
            </a:r>
            <a:r>
              <a:rPr lang="en-US" altLang="zh-CN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a:link{color:#339999;text-decration:none;}</a:t>
            </a:r>
          </a:p>
          <a:p>
            <a:pPr marL="711200" indent="-711200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defRPr/>
            </a:pPr>
            <a:r>
              <a:rPr lang="en-US" altLang="zh-CN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altLang="zh-CN" sz="1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altLang="zh-CN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a:visited{color:#33cc00;text-decration:none}</a:t>
            </a:r>
          </a:p>
          <a:p>
            <a:pPr marL="711200" indent="-711200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defRPr/>
            </a:pPr>
            <a:r>
              <a:rPr lang="en-US" altLang="zh-CN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altLang="zh-CN" sz="1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altLang="zh-CN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a:hover{color:red;text-decration:underline;}</a:t>
            </a:r>
          </a:p>
          <a:p>
            <a:pPr marL="711200" indent="-711200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defRPr/>
            </a:pPr>
            <a:r>
              <a:rPr lang="en-US" altLang="zh-CN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altLang="zh-CN" sz="1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altLang="zh-CN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a:active{color:blue;text-decration:underline;}</a:t>
            </a:r>
          </a:p>
          <a:p>
            <a:pPr eaLnBrk="0" hangingPunct="0">
              <a:lnSpc>
                <a:spcPct val="105000"/>
              </a:lnSpc>
              <a:spcBef>
                <a:spcPct val="20000"/>
              </a:spcBef>
              <a:buClr>
                <a:srgbClr val="660066"/>
              </a:buClr>
              <a:buSzPct val="100000"/>
              <a:defRPr/>
            </a:pP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3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7.2.2 CSS</a:t>
            </a:r>
            <a:r>
              <a:rPr lang="zh-CN" altLang="en-US" dirty="0"/>
              <a:t>选择器类</a:t>
            </a:r>
            <a:r>
              <a:rPr lang="zh-CN" altLang="en-US" dirty="0" smtClean="0"/>
              <a:t>型案例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3400" y="895350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 smtClean="0"/>
              <a:t>&lt;!-- edu_7_2_1.html --&gt;</a:t>
            </a:r>
          </a:p>
          <a:p>
            <a:pPr>
              <a:lnSpc>
                <a:spcPts val="1200"/>
              </a:lnSpc>
            </a:pPr>
            <a:r>
              <a:rPr lang="en-US" altLang="zh-CN" sz="1200" dirty="0" smtClean="0"/>
              <a:t>&lt;!</a:t>
            </a:r>
            <a:r>
              <a:rPr lang="en-US" altLang="zh-CN" sz="1200" dirty="0" err="1" smtClean="0"/>
              <a:t>doctype</a:t>
            </a:r>
            <a:r>
              <a:rPr lang="en-US" altLang="zh-CN" sz="1200" dirty="0" smtClean="0"/>
              <a:t> html&gt;</a:t>
            </a:r>
          </a:p>
          <a:p>
            <a:pPr>
              <a:lnSpc>
                <a:spcPts val="1200"/>
              </a:lnSpc>
            </a:pPr>
            <a:r>
              <a:rPr lang="en-US" altLang="zh-CN" sz="1200" dirty="0" smtClean="0"/>
              <a:t>&lt;html </a:t>
            </a:r>
            <a:r>
              <a:rPr lang="en-US" altLang="zh-CN" sz="1200" dirty="0" err="1" smtClean="0"/>
              <a:t>lang</a:t>
            </a:r>
            <a:r>
              <a:rPr lang="en-US" altLang="zh-CN" sz="1200" dirty="0" smtClean="0"/>
              <a:t>="en"&gt;</a:t>
            </a:r>
          </a:p>
          <a:p>
            <a:pPr>
              <a:lnSpc>
                <a:spcPts val="1200"/>
              </a:lnSpc>
            </a:pPr>
            <a:r>
              <a:rPr lang="en-US" altLang="zh-CN" sz="1200" dirty="0" smtClean="0"/>
              <a:t> &lt;head&gt;</a:t>
            </a:r>
          </a:p>
          <a:p>
            <a:pPr>
              <a:lnSpc>
                <a:spcPts val="1200"/>
              </a:lnSpc>
            </a:pPr>
            <a:r>
              <a:rPr lang="en-US" altLang="zh-CN" sz="1200" dirty="0" smtClean="0"/>
              <a:t>  &lt;meta </a:t>
            </a:r>
            <a:r>
              <a:rPr lang="en-US" altLang="zh-CN" sz="1200" dirty="0" err="1" smtClean="0"/>
              <a:t>charset</a:t>
            </a:r>
            <a:r>
              <a:rPr lang="en-US" altLang="zh-CN" sz="1200" dirty="0" smtClean="0"/>
              <a:t>="UTF-8"&gt;</a:t>
            </a:r>
          </a:p>
          <a:p>
            <a:pPr>
              <a:lnSpc>
                <a:spcPts val="1200"/>
              </a:lnSpc>
            </a:pPr>
            <a:r>
              <a:rPr lang="en-US" altLang="zh-CN" sz="1200" dirty="0" smtClean="0"/>
              <a:t>&lt;title&gt;</a:t>
            </a:r>
            <a:r>
              <a:rPr lang="zh-CN" altLang="en-US" sz="1200" dirty="0" smtClean="0"/>
              <a:t>选择器演示</a:t>
            </a:r>
            <a:r>
              <a:rPr lang="en-US" altLang="zh-CN" sz="1200" dirty="0" smtClean="0"/>
              <a:t>&lt;/title&gt;</a:t>
            </a:r>
          </a:p>
          <a:p>
            <a:pPr>
              <a:lnSpc>
                <a:spcPts val="1200"/>
              </a:lnSpc>
            </a:pPr>
            <a:r>
              <a:rPr lang="en-US" altLang="zh-CN" sz="1200" dirty="0" smtClean="0"/>
              <a:t>&lt;style type="text/</a:t>
            </a:r>
            <a:r>
              <a:rPr lang="en-US" altLang="zh-CN" sz="1200" dirty="0" err="1" smtClean="0"/>
              <a:t>css</a:t>
            </a:r>
            <a:r>
              <a:rPr lang="en-US" altLang="zh-CN" sz="1200" dirty="0" smtClean="0"/>
              <a:t>"&gt;</a:t>
            </a:r>
          </a:p>
          <a:p>
            <a:pPr>
              <a:lnSpc>
                <a:spcPts val="1200"/>
              </a:lnSpc>
            </a:pPr>
            <a:r>
              <a:rPr lang="en-US" altLang="zh-CN" sz="1200" dirty="0" smtClean="0"/>
              <a:t>a:link{color:gray;text-decoration:none;}</a:t>
            </a:r>
          </a:p>
          <a:p>
            <a:pPr>
              <a:lnSpc>
                <a:spcPts val="1200"/>
              </a:lnSpc>
            </a:pPr>
            <a:r>
              <a:rPr lang="en-US" altLang="zh-CN" sz="1200" dirty="0" smtClean="0"/>
              <a:t>a:visited{color:blue;text-decoration:none;}</a:t>
            </a:r>
          </a:p>
          <a:p>
            <a:pPr>
              <a:lnSpc>
                <a:spcPts val="1200"/>
              </a:lnSpc>
            </a:pPr>
            <a:r>
              <a:rPr lang="en-US" altLang="zh-CN" sz="1200" dirty="0" smtClean="0"/>
              <a:t>a:hover{color:red;text-decoration:underline;}</a:t>
            </a:r>
          </a:p>
          <a:p>
            <a:pPr>
              <a:lnSpc>
                <a:spcPts val="1200"/>
              </a:lnSpc>
            </a:pPr>
            <a:r>
              <a:rPr lang="en-US" altLang="zh-CN" sz="1200" dirty="0" smtClean="0"/>
              <a:t>a:active{color:yellow;text-decoration:underline;}</a:t>
            </a:r>
          </a:p>
          <a:p>
            <a:pPr>
              <a:lnSpc>
                <a:spcPts val="1200"/>
              </a:lnSpc>
            </a:pPr>
            <a:r>
              <a:rPr lang="en-US" altLang="zh-CN" sz="1200" dirty="0" smtClean="0"/>
              <a:t>p:first-letter{font-weight:bold;font-family:"</a:t>
            </a:r>
            <a:r>
              <a:rPr lang="zh-CN" altLang="en-US" sz="1200" dirty="0" smtClean="0"/>
              <a:t>黑体</a:t>
            </a:r>
            <a:r>
              <a:rPr lang="en-US" altLang="zh-CN" sz="1200" dirty="0" smtClean="0"/>
              <a:t>";}</a:t>
            </a:r>
          </a:p>
          <a:p>
            <a:pPr>
              <a:lnSpc>
                <a:spcPts val="1200"/>
              </a:lnSpc>
            </a:pPr>
            <a:r>
              <a:rPr lang="en-US" altLang="zh-CN" sz="1200" dirty="0" smtClean="0"/>
              <a:t>p:first-line{font-size:32px;}</a:t>
            </a:r>
          </a:p>
          <a:p>
            <a:pPr>
              <a:lnSpc>
                <a:spcPts val="1200"/>
              </a:lnSpc>
            </a:pPr>
            <a:r>
              <a:rPr lang="en-US" altLang="zh-CN" sz="1200" dirty="0" smtClean="0"/>
              <a:t>&lt;/style&gt;</a:t>
            </a:r>
          </a:p>
          <a:p>
            <a:pPr>
              <a:lnSpc>
                <a:spcPts val="1200"/>
              </a:lnSpc>
            </a:pPr>
            <a:r>
              <a:rPr lang="en-US" altLang="zh-CN" sz="1200" dirty="0" smtClean="0"/>
              <a:t>&lt;/head&gt;</a:t>
            </a:r>
          </a:p>
          <a:p>
            <a:pPr>
              <a:lnSpc>
                <a:spcPts val="1200"/>
              </a:lnSpc>
            </a:pPr>
            <a:r>
              <a:rPr lang="en-US" altLang="zh-CN" sz="1200" dirty="0" smtClean="0"/>
              <a:t>&lt;body&gt;</a:t>
            </a:r>
          </a:p>
          <a:p>
            <a:pPr>
              <a:lnSpc>
                <a:spcPts val="1200"/>
              </a:lnSpc>
            </a:pPr>
            <a:r>
              <a:rPr lang="en-US" altLang="zh-CN" sz="1200" dirty="0" smtClean="0"/>
              <a:t>&lt;p&gt;</a:t>
            </a:r>
            <a:r>
              <a:rPr lang="zh-CN" altLang="en-US" sz="1200" dirty="0" smtClean="0"/>
              <a:t>在支持</a:t>
            </a:r>
            <a:r>
              <a:rPr lang="en-US" altLang="zh-CN" sz="1200" dirty="0" smtClean="0"/>
              <a:t>CSS</a:t>
            </a:r>
            <a:r>
              <a:rPr lang="zh-CN" altLang="en-US" sz="1200" dirty="0" smtClean="0"/>
              <a:t>的浏览器中，链接的不同状态都可以不同的方式显示，这些状态包括：活动状态，已被访问状态，未被访问状态，和鼠标悬停状态。</a:t>
            </a:r>
            <a:r>
              <a:rPr lang="en-US" altLang="zh-CN" sz="1200" dirty="0" smtClean="0"/>
              <a:t>&lt;</a:t>
            </a:r>
            <a:r>
              <a:rPr lang="en-US" altLang="zh-CN" sz="1200" dirty="0" err="1" smtClean="0"/>
              <a:t>br</a:t>
            </a:r>
            <a:r>
              <a:rPr lang="en-US" altLang="zh-CN" sz="1200" dirty="0" smtClean="0"/>
              <a:t>&gt;</a:t>
            </a:r>
            <a:r>
              <a:rPr lang="zh-CN" altLang="en-US" sz="1200" dirty="0" smtClean="0"/>
              <a:t>注意：</a:t>
            </a:r>
            <a:r>
              <a:rPr lang="en-US" altLang="zh-CN" sz="1200" dirty="0" smtClean="0"/>
              <a:t>a:hover </a:t>
            </a:r>
            <a:r>
              <a:rPr lang="zh-CN" altLang="en-US" sz="1200" dirty="0" smtClean="0"/>
              <a:t>必须被置于</a:t>
            </a:r>
            <a:r>
              <a:rPr lang="en-US" altLang="zh-CN" sz="1200" dirty="0" smtClean="0"/>
              <a:t>a:link </a:t>
            </a:r>
            <a:r>
              <a:rPr lang="zh-CN" altLang="en-US" sz="1200" dirty="0" smtClean="0"/>
              <a:t>和</a:t>
            </a:r>
            <a:r>
              <a:rPr lang="en-US" altLang="zh-CN" sz="1200" dirty="0" smtClean="0"/>
              <a:t>a:visited </a:t>
            </a:r>
            <a:r>
              <a:rPr lang="zh-CN" altLang="en-US" sz="1200" dirty="0" smtClean="0"/>
              <a:t>之后，才是有效的。</a:t>
            </a:r>
            <a:r>
              <a:rPr lang="en-US" altLang="zh-CN" sz="1200" dirty="0" smtClean="0"/>
              <a:t>a:active</a:t>
            </a:r>
            <a:r>
              <a:rPr lang="zh-CN" altLang="en-US" sz="1200" dirty="0" smtClean="0"/>
              <a:t>必须被置于</a:t>
            </a:r>
            <a:r>
              <a:rPr lang="en-US" altLang="zh-CN" sz="1200" dirty="0" smtClean="0"/>
              <a:t>a:hover</a:t>
            </a:r>
            <a:r>
              <a:rPr lang="zh-CN" altLang="en-US" sz="1200" dirty="0" smtClean="0"/>
              <a:t>之后，才是有效的。</a:t>
            </a:r>
            <a:r>
              <a:rPr lang="en-US" altLang="zh-CN" sz="1200" dirty="0" smtClean="0"/>
              <a:t>&lt;/p&gt;</a:t>
            </a:r>
          </a:p>
          <a:p>
            <a:pPr>
              <a:lnSpc>
                <a:spcPts val="1200"/>
              </a:lnSpc>
            </a:pPr>
            <a:r>
              <a:rPr lang="en-US" altLang="zh-CN" sz="1200" dirty="0" smtClean="0"/>
              <a:t>&lt;a </a:t>
            </a:r>
            <a:r>
              <a:rPr lang="en-US" altLang="zh-CN" sz="1200" dirty="0" err="1" smtClean="0"/>
              <a:t>href</a:t>
            </a:r>
            <a:r>
              <a:rPr lang="en-US" altLang="zh-CN" sz="1200" dirty="0" smtClean="0"/>
              <a:t>="http://www.baidu.com"&gt;</a:t>
            </a:r>
            <a:r>
              <a:rPr lang="zh-CN" altLang="en-US" sz="1200" dirty="0" smtClean="0"/>
              <a:t>搜索一下：百度</a:t>
            </a:r>
            <a:r>
              <a:rPr lang="en-US" altLang="zh-CN" sz="1200" dirty="0" smtClean="0"/>
              <a:t>&lt;/a&gt;</a:t>
            </a:r>
          </a:p>
          <a:p>
            <a:pPr>
              <a:lnSpc>
                <a:spcPts val="1200"/>
              </a:lnSpc>
            </a:pPr>
            <a:r>
              <a:rPr lang="en-US" altLang="zh-CN" sz="1200" dirty="0" smtClean="0"/>
              <a:t>&lt;/body&gt;</a:t>
            </a:r>
          </a:p>
          <a:p>
            <a:pPr>
              <a:lnSpc>
                <a:spcPts val="1200"/>
              </a:lnSpc>
            </a:pPr>
            <a:r>
              <a:rPr lang="en-US" altLang="zh-CN" sz="1200" dirty="0" smtClean="0"/>
              <a:t>&lt;/html&gt;</a:t>
            </a:r>
            <a:endParaRPr lang="zh-CN" altLang="en-US" sz="12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04950"/>
            <a:ext cx="3687763" cy="217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7.2.2 </a:t>
            </a:r>
            <a:r>
              <a:rPr lang="en-US" altLang="zh-CN" dirty="0"/>
              <a:t>CSS</a:t>
            </a:r>
            <a:r>
              <a:rPr lang="zh-CN" altLang="en-US" dirty="0"/>
              <a:t>选择器类型</a:t>
            </a:r>
          </a:p>
        </p:txBody>
      </p:sp>
      <p:sp>
        <p:nvSpPr>
          <p:cNvPr id="3" name="矩形 2"/>
          <p:cNvSpPr/>
          <p:nvPr/>
        </p:nvSpPr>
        <p:spPr>
          <a:xfrm>
            <a:off x="533400" y="819150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6</a:t>
            </a:r>
            <a:r>
              <a:rPr lang="zh-CN" altLang="en-US" dirty="0" smtClean="0"/>
              <a:t>．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CSS 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属性选择器</a:t>
            </a:r>
            <a:endParaRPr lang="en-US" altLang="zh-CN" b="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zh-CN" b="0" dirty="0" smtClean="0">
                <a:latin typeface="微软雅黑" pitchFamily="34" charset="-122"/>
                <a:ea typeface="微软雅黑" pitchFamily="34" charset="-122"/>
              </a:rPr>
              <a:t>定义属性选择器时，方括号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“[]”</a:t>
            </a:r>
            <a:r>
              <a:rPr lang="zh-CN" altLang="zh-CN" b="0" dirty="0" smtClean="0">
                <a:latin typeface="微软雅黑" pitchFamily="34" charset="-122"/>
                <a:ea typeface="微软雅黑" pitchFamily="34" charset="-122"/>
              </a:rPr>
              <a:t>将属性包围住，如下所示：</a:t>
            </a:r>
            <a:endParaRPr lang="en-US" altLang="zh-CN" b="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pt-BR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属性名</a:t>
            </a:r>
            <a:r>
              <a:rPr lang="pt-BR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]{</a:t>
            </a:r>
            <a:r>
              <a:rPr lang="zh-CN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属性</a:t>
            </a:r>
            <a:r>
              <a:rPr lang="pt-BR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属性值</a:t>
            </a:r>
            <a:r>
              <a:rPr lang="pt-BR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;</a:t>
            </a:r>
            <a:r>
              <a:rPr lang="zh-CN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属性</a:t>
            </a:r>
            <a:r>
              <a:rPr lang="pt-BR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属性值</a:t>
            </a:r>
            <a:r>
              <a:rPr lang="pt-BR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;...;}</a:t>
            </a:r>
            <a:endParaRPr lang="zh-CN" altLang="zh-CN" b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pt-BR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[title]{color:red;} /*</a:t>
            </a:r>
            <a:r>
              <a:rPr lang="zh-CN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带有</a:t>
            </a:r>
            <a:r>
              <a:rPr lang="pt-BR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title</a:t>
            </a:r>
            <a:r>
              <a:rPr lang="zh-CN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属性的所有元素设置样式</a:t>
            </a:r>
            <a:r>
              <a:rPr lang="pt-BR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*/</a:t>
            </a:r>
            <a:endParaRPr lang="zh-CN" altLang="en-US" b="0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14400" y="2266950"/>
          <a:ext cx="7620000" cy="234127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2472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727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321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itchFamily="34" charset="-122"/>
                          <a:ea typeface="微软雅黑" pitchFamily="34" charset="-122"/>
                        </a:rPr>
                        <a:t>选择器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itchFamily="34" charset="-122"/>
                          <a:ea typeface="微软雅黑" pitchFamily="34" charset="-122"/>
                        </a:rPr>
                        <a:t>描述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212">
                <a:tc>
                  <a:txBody>
                    <a:bodyPr/>
                    <a:lstStyle/>
                    <a:p>
                      <a:pPr indent="9461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itchFamily="34" charset="-122"/>
                          <a:ea typeface="微软雅黑" pitchFamily="34" charset="-122"/>
                        </a:rPr>
                        <a:t>[attribute]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indent="17716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itchFamily="34" charset="-122"/>
                          <a:ea typeface="微软雅黑" pitchFamily="34" charset="-122"/>
                        </a:rPr>
                        <a:t>用于选取带有指定属性的标记。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576">
                <a:tc>
                  <a:txBody>
                    <a:bodyPr/>
                    <a:lstStyle/>
                    <a:p>
                      <a:pPr indent="9461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itchFamily="34" charset="-122"/>
                          <a:ea typeface="微软雅黑" pitchFamily="34" charset="-122"/>
                        </a:rPr>
                        <a:t>[attribute=value]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indent="17716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itchFamily="34" charset="-122"/>
                          <a:ea typeface="微软雅黑" pitchFamily="34" charset="-122"/>
                        </a:rPr>
                        <a:t>用于选取带有指定属性和值的标记。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212">
                <a:tc>
                  <a:txBody>
                    <a:bodyPr/>
                    <a:lstStyle/>
                    <a:p>
                      <a:pPr indent="9461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itchFamily="34" charset="-122"/>
                          <a:ea typeface="微软雅黑" pitchFamily="34" charset="-122"/>
                        </a:rPr>
                        <a:t>[attribute~=value]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indent="17145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itchFamily="34" charset="-122"/>
                          <a:ea typeface="微软雅黑" pitchFamily="34" charset="-122"/>
                        </a:rPr>
                        <a:t>用于选取属性值中包含指定词汇的标记</a:t>
                      </a:r>
                      <a:r>
                        <a:rPr lang="en-US" sz="1400" kern="100" dirty="0">
                          <a:latin typeface="微软雅黑" pitchFamily="34" charset="-122"/>
                          <a:ea typeface="微软雅黑" pitchFamily="34" charset="-122"/>
                        </a:rPr>
                        <a:t>(</a:t>
                      </a:r>
                      <a:r>
                        <a:rPr lang="zh-CN" sz="1400" kern="100" dirty="0">
                          <a:latin typeface="微软雅黑" pitchFamily="34" charset="-122"/>
                          <a:ea typeface="微软雅黑" pitchFamily="34" charset="-122"/>
                        </a:rPr>
                        <a:t>用空格分隔的字词列表</a:t>
                      </a:r>
                      <a:r>
                        <a:rPr lang="en-US" sz="1400" kern="100" dirty="0">
                          <a:latin typeface="微软雅黑" pitchFamily="34" charset="-122"/>
                          <a:ea typeface="微软雅黑" pitchFamily="34" charset="-122"/>
                        </a:rPr>
                        <a:t>)</a:t>
                      </a:r>
                      <a:r>
                        <a:rPr lang="zh-CN" sz="1400" kern="100" dirty="0">
                          <a:latin typeface="微软雅黑" pitchFamily="34" charset="-122"/>
                          <a:ea typeface="微软雅黑" pitchFamily="34" charset="-122"/>
                        </a:rPr>
                        <a:t>。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6426">
                <a:tc>
                  <a:txBody>
                    <a:bodyPr/>
                    <a:lstStyle/>
                    <a:p>
                      <a:pPr indent="9461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itchFamily="34" charset="-122"/>
                          <a:ea typeface="微软雅黑" pitchFamily="34" charset="-122"/>
                        </a:rPr>
                        <a:t>[attribute|=value]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indent="17716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itchFamily="34" charset="-122"/>
                          <a:ea typeface="微软雅黑" pitchFamily="34" charset="-122"/>
                        </a:rPr>
                        <a:t>用于选取带有以指定值开头的属性值的标记</a:t>
                      </a:r>
                      <a:r>
                        <a:rPr lang="en-US" sz="1400" kern="100" dirty="0">
                          <a:latin typeface="微软雅黑" pitchFamily="34" charset="-122"/>
                          <a:ea typeface="微软雅黑" pitchFamily="34" charset="-122"/>
                        </a:rPr>
                        <a:t>(</a:t>
                      </a:r>
                      <a:r>
                        <a:rPr lang="zh-CN" sz="1400" kern="0" dirty="0">
                          <a:latin typeface="微软雅黑" pitchFamily="34" charset="-122"/>
                          <a:ea typeface="微软雅黑" pitchFamily="34" charset="-122"/>
                        </a:rPr>
                        <a:t>属性值是</a:t>
                      </a:r>
                      <a:r>
                        <a:rPr lang="en-US" sz="1400" kern="0" dirty="0">
                          <a:latin typeface="微软雅黑" pitchFamily="34" charset="-122"/>
                          <a:ea typeface="微软雅黑" pitchFamily="34" charset="-122"/>
                        </a:rPr>
                        <a:t>value</a:t>
                      </a:r>
                      <a:r>
                        <a:rPr lang="zh-CN" sz="1400" kern="0" dirty="0">
                          <a:latin typeface="微软雅黑" pitchFamily="34" charset="-122"/>
                          <a:ea typeface="微软雅黑" pitchFamily="34" charset="-122"/>
                        </a:rPr>
                        <a:t>或者以“</a:t>
                      </a:r>
                      <a:r>
                        <a:rPr lang="en-US" sz="1400" kern="0" dirty="0">
                          <a:latin typeface="微软雅黑" pitchFamily="34" charset="-122"/>
                          <a:ea typeface="微软雅黑" pitchFamily="34" charset="-122"/>
                        </a:rPr>
                        <a:t>value-</a:t>
                      </a:r>
                      <a:r>
                        <a:rPr lang="zh-CN" sz="1400" kern="0" dirty="0">
                          <a:latin typeface="微软雅黑" pitchFamily="34" charset="-122"/>
                          <a:ea typeface="微软雅黑" pitchFamily="34" charset="-122"/>
                        </a:rPr>
                        <a:t>”开头的值</a:t>
                      </a:r>
                      <a:r>
                        <a:rPr lang="en-US" sz="1400" kern="100" dirty="0">
                          <a:latin typeface="微软雅黑" pitchFamily="34" charset="-122"/>
                          <a:ea typeface="微软雅黑" pitchFamily="34" charset="-122"/>
                        </a:rPr>
                        <a:t>)</a:t>
                      </a:r>
                      <a:r>
                        <a:rPr lang="zh-CN" sz="1400" kern="100" dirty="0">
                          <a:latin typeface="微软雅黑" pitchFamily="34" charset="-122"/>
                          <a:ea typeface="微软雅黑" pitchFamily="34" charset="-122"/>
                        </a:rPr>
                        <a:t>。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212">
                <a:tc>
                  <a:txBody>
                    <a:bodyPr/>
                    <a:lstStyle/>
                    <a:p>
                      <a:pPr indent="9461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itchFamily="34" charset="-122"/>
                          <a:ea typeface="微软雅黑" pitchFamily="34" charset="-122"/>
                        </a:rPr>
                        <a:t>[attribute^=value]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indent="17716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itchFamily="34" charset="-122"/>
                          <a:ea typeface="微软雅黑" pitchFamily="34" charset="-122"/>
                        </a:rPr>
                        <a:t>匹配属性值以指定值开头的每个标记。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3212">
                <a:tc>
                  <a:txBody>
                    <a:bodyPr/>
                    <a:lstStyle/>
                    <a:p>
                      <a:pPr indent="9461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itchFamily="34" charset="-122"/>
                          <a:ea typeface="微软雅黑" pitchFamily="34" charset="-122"/>
                        </a:rPr>
                        <a:t>[attribute$=value]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indent="17716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itchFamily="34" charset="-122"/>
                          <a:ea typeface="微软雅黑" pitchFamily="34" charset="-122"/>
                        </a:rPr>
                        <a:t>匹配属性值以指定值结尾的每个标记。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3212">
                <a:tc>
                  <a:txBody>
                    <a:bodyPr/>
                    <a:lstStyle/>
                    <a:p>
                      <a:pPr indent="9461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微软雅黑" pitchFamily="34" charset="-122"/>
                          <a:ea typeface="微软雅黑" pitchFamily="34" charset="-122"/>
                        </a:rPr>
                        <a:t>[attribute*=value]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indent="17716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latin typeface="微软雅黑" pitchFamily="34" charset="-122"/>
                          <a:ea typeface="微软雅黑" pitchFamily="34" charset="-122"/>
                        </a:rPr>
                        <a:t>匹配属性值中包含指定值的每个标记。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CSS </a:t>
            </a:r>
            <a:r>
              <a:rPr lang="zh-CN" altLang="en-US" b="0" dirty="0"/>
              <a:t>属性选择</a:t>
            </a:r>
            <a:r>
              <a:rPr lang="zh-CN" altLang="en-US" b="0" dirty="0" smtClean="0"/>
              <a:t>器案例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3400" y="856893"/>
            <a:ext cx="4495800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5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&lt;!-- edu_7_2_2.html --&gt;</a:t>
            </a:r>
          </a:p>
          <a:p>
            <a:pPr>
              <a:lnSpc>
                <a:spcPts val="125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&lt;!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doctype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html&gt;</a:t>
            </a:r>
          </a:p>
          <a:p>
            <a:pPr>
              <a:lnSpc>
                <a:spcPts val="125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&lt;html 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lang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="en"&gt;</a:t>
            </a:r>
          </a:p>
          <a:p>
            <a:pPr>
              <a:lnSpc>
                <a:spcPts val="125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&lt;head&gt;</a:t>
            </a:r>
          </a:p>
          <a:p>
            <a:pPr>
              <a:lnSpc>
                <a:spcPts val="125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&lt;meta 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charset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="UTF-8"&gt;</a:t>
            </a:r>
          </a:p>
          <a:p>
            <a:pPr>
              <a:lnSpc>
                <a:spcPts val="125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&lt;title&gt;</a:t>
            </a:r>
            <a:r>
              <a:rPr lang="zh-CN" altLang="en-US" sz="1400" b="0" dirty="0" smtClean="0">
                <a:latin typeface="Verdana" pitchFamily="34" charset="0"/>
                <a:cs typeface="Verdana" pitchFamily="34" charset="0"/>
              </a:rPr>
              <a:t>属性选择器的应用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&lt;/title&gt;</a:t>
            </a:r>
          </a:p>
          <a:p>
            <a:pPr>
              <a:lnSpc>
                <a:spcPts val="125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&lt;style type="text/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css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"&gt;</a:t>
            </a:r>
          </a:p>
          <a:p>
            <a:pPr>
              <a:lnSpc>
                <a:spcPts val="125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[title]{font-size:18px;color:green;}</a:t>
            </a:r>
          </a:p>
          <a:p>
            <a:pPr>
              <a:lnSpc>
                <a:spcPts val="125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p[name="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chu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"]{font-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style:italic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;}</a:t>
            </a:r>
          </a:p>
          <a:p>
            <a:pPr>
              <a:lnSpc>
                <a:spcPts val="125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p[name~="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chu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"]{font-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weight:bold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;}</a:t>
            </a:r>
          </a:p>
          <a:p>
            <a:pPr>
              <a:lnSpc>
                <a:spcPts val="125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p[name^="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chu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"]{text-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align:center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;}</a:t>
            </a:r>
          </a:p>
          <a:p>
            <a:pPr>
              <a:lnSpc>
                <a:spcPts val="125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p[name$="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jiu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"]{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color:blue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;}</a:t>
            </a:r>
          </a:p>
          <a:p>
            <a:pPr>
              <a:lnSpc>
                <a:spcPts val="125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p[name*="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jiang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"]{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color:red;text-decoration:underline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;}</a:t>
            </a:r>
          </a:p>
          <a:p>
            <a:pPr>
              <a:lnSpc>
                <a:spcPts val="125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&lt;/style&gt;&lt;/head&gt;	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158838"/>
            <a:ext cx="3987800" cy="196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33400" y="3446031"/>
            <a:ext cx="8534400" cy="1259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&lt;body&gt;</a:t>
            </a:r>
          </a:p>
          <a:p>
            <a:pPr>
              <a:lnSpc>
                <a:spcPts val="130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&lt;h3&gt;</a:t>
            </a:r>
            <a:r>
              <a:rPr lang="zh-CN" altLang="en-US" sz="1400" b="0" dirty="0" smtClean="0">
                <a:latin typeface="Verdana" pitchFamily="34" charset="0"/>
                <a:cs typeface="Verdana" pitchFamily="34" charset="0"/>
              </a:rPr>
              <a:t>属性选择器的应用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&lt;/h3&gt;</a:t>
            </a:r>
          </a:p>
          <a:p>
            <a:pPr>
              <a:lnSpc>
                <a:spcPts val="130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&lt;p title="p1" name="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chu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"&gt; [title][name="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chu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"]</a:t>
            </a:r>
            <a:r>
              <a:rPr lang="zh-CN" altLang="en-US" sz="1400" b="0" dirty="0" smtClean="0">
                <a:latin typeface="Verdana" pitchFamily="34" charset="0"/>
                <a:cs typeface="Verdana" pitchFamily="34" charset="0"/>
              </a:rPr>
              <a:t>属性和值选择器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zh-CN" altLang="en-US" sz="1400" b="0" dirty="0" smtClean="0">
                <a:latin typeface="Verdana" pitchFamily="34" charset="0"/>
                <a:cs typeface="Verdana" pitchFamily="34" charset="0"/>
              </a:rPr>
              <a:t>绿色、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18px</a:t>
            </a:r>
            <a:r>
              <a:rPr lang="zh-CN" altLang="en-US" sz="1400" b="0" dirty="0" smtClean="0">
                <a:latin typeface="Verdana" pitchFamily="34" charset="0"/>
                <a:cs typeface="Verdana" pitchFamily="34" charset="0"/>
              </a:rPr>
              <a:t>、斜体、居中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&lt;/p&gt;</a:t>
            </a:r>
          </a:p>
          <a:p>
            <a:pPr>
              <a:lnSpc>
                <a:spcPts val="130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&lt;p name="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jiu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chu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"&gt;[name="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jiu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chu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"]</a:t>
            </a:r>
            <a:r>
              <a:rPr lang="zh-CN" altLang="en-US" sz="1400" b="0" dirty="0" smtClean="0">
                <a:latin typeface="Verdana" pitchFamily="34" charset="0"/>
                <a:cs typeface="Verdana" pitchFamily="34" charset="0"/>
              </a:rPr>
              <a:t>属性值包含指定值的选择器，标粗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&lt;/p&gt;</a:t>
            </a:r>
          </a:p>
          <a:p>
            <a:pPr>
              <a:lnSpc>
                <a:spcPts val="130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&lt;p name="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linchujiu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"&gt;</a:t>
            </a:r>
            <a:r>
              <a:rPr lang="zh-CN" altLang="en-US" sz="1400" b="0" dirty="0" smtClean="0">
                <a:latin typeface="Verdana" pitchFamily="34" charset="0"/>
                <a:cs typeface="Verdana" pitchFamily="34" charset="0"/>
              </a:rPr>
              <a:t>属性值中以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jiu</a:t>
            </a:r>
            <a:r>
              <a:rPr lang="zh-CN" altLang="en-US" sz="1400" b="0" dirty="0" smtClean="0">
                <a:latin typeface="Verdana" pitchFamily="34" charset="0"/>
                <a:cs typeface="Verdana" pitchFamily="34" charset="0"/>
              </a:rPr>
              <a:t>结尾的，蓝色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&lt;/p&gt;</a:t>
            </a:r>
          </a:p>
          <a:p>
            <a:pPr>
              <a:lnSpc>
                <a:spcPts val="130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&lt;p name="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changjianghuanghe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"&gt;</a:t>
            </a:r>
            <a:r>
              <a:rPr lang="zh-CN" altLang="en-US" sz="1400" b="0" dirty="0" smtClean="0">
                <a:latin typeface="Verdana" pitchFamily="34" charset="0"/>
                <a:cs typeface="Verdana" pitchFamily="34" charset="0"/>
              </a:rPr>
              <a:t>属性值中包含</a:t>
            </a:r>
            <a:r>
              <a:rPr lang="en-US" altLang="zh-CN" sz="14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jiang</a:t>
            </a:r>
            <a:r>
              <a:rPr lang="zh-CN" altLang="en-US" sz="1400" b="0" dirty="0" smtClean="0">
                <a:latin typeface="Verdana" pitchFamily="34" charset="0"/>
                <a:cs typeface="Verdana" pitchFamily="34" charset="0"/>
              </a:rPr>
              <a:t>字符串，红色、下划线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&lt;/p&gt;</a:t>
            </a:r>
          </a:p>
          <a:p>
            <a:pPr>
              <a:lnSpc>
                <a:spcPts val="1300"/>
              </a:lnSpc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&lt;/body&gt;&lt;/html&gt;</a:t>
            </a:r>
            <a:endParaRPr lang="zh-CN" altLang="en-US" sz="1400" b="0" dirty="0"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7.2.3 CSS</a:t>
            </a:r>
            <a:r>
              <a:rPr lang="zh-CN" altLang="en-US" smtClean="0"/>
              <a:t>选择器声明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dirty="0" smtClean="0"/>
              <a:t>集体声明</a:t>
            </a:r>
          </a:p>
          <a:p>
            <a:pPr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zh-CN" sz="1800" dirty="0" smtClean="0">
                <a:solidFill>
                  <a:srgbClr val="FF0000"/>
                </a:solidFill>
              </a:rPr>
              <a:t>     h1,h2,h3,h4,h5,h6,p,h2.special,#one{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color:red;font</a:t>
            </a:r>
            <a:r>
              <a:rPr lang="en-US" altLang="zh-CN" sz="1800" dirty="0" smtClean="0">
                <a:solidFill>
                  <a:srgbClr val="FF0000"/>
                </a:solidFill>
              </a:rPr>
              <a:t>-family:</a:t>
            </a:r>
            <a:r>
              <a:rPr lang="zh-CN" altLang="en-US" sz="1800" dirty="0" smtClean="0">
                <a:solidFill>
                  <a:srgbClr val="FF0000"/>
                </a:solidFill>
              </a:rPr>
              <a:t>黑体</a:t>
            </a:r>
            <a:r>
              <a:rPr lang="en-US" altLang="zh-CN" sz="1800" dirty="0" smtClean="0">
                <a:solidFill>
                  <a:srgbClr val="FF0000"/>
                </a:solidFill>
              </a:rPr>
              <a:t>;}</a:t>
            </a:r>
          </a:p>
          <a:p>
            <a:pPr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zh-CN" dirty="0" smtClean="0"/>
              <a:t>2.</a:t>
            </a:r>
            <a:r>
              <a:rPr lang="zh-CN" altLang="en-US" dirty="0" smtClean="0"/>
              <a:t>全局声明 </a:t>
            </a:r>
            <a:r>
              <a:rPr lang="en-US" altLang="zh-CN" dirty="0" smtClean="0"/>
              <a:t>–</a:t>
            </a:r>
            <a:r>
              <a:rPr lang="zh-CN" altLang="en-US" dirty="0" smtClean="0"/>
              <a:t>通配符</a:t>
            </a:r>
          </a:p>
          <a:p>
            <a:pPr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CN" altLang="en-US" sz="1800" dirty="0" smtClean="0">
                <a:solidFill>
                  <a:srgbClr val="FF0000"/>
                </a:solidFill>
              </a:rPr>
              <a:t>   *</a:t>
            </a:r>
            <a:r>
              <a:rPr lang="en-US" altLang="zh-CN" sz="1800" dirty="0" smtClean="0">
                <a:solidFill>
                  <a:srgbClr val="FF0000"/>
                </a:solidFill>
              </a:rPr>
              <a:t>{color:purple;font-size:16px;margin:0 auto;padding:0;}</a:t>
            </a:r>
          </a:p>
          <a:p>
            <a:pPr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zh-CN" dirty="0" smtClean="0"/>
              <a:t>3.</a:t>
            </a:r>
            <a:r>
              <a:rPr lang="zh-CN" altLang="en-US" dirty="0" smtClean="0"/>
              <a:t>派生选择符</a:t>
            </a:r>
          </a:p>
          <a:p>
            <a:pPr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CN" altLang="en-US" sz="1800" dirty="0" smtClean="0">
                <a:solidFill>
                  <a:srgbClr val="FF0000"/>
                </a:solidFill>
              </a:rPr>
              <a:t>   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li</a:t>
            </a:r>
            <a:r>
              <a:rPr lang="en-US" altLang="zh-CN" sz="1800" dirty="0" smtClean="0">
                <a:solidFill>
                  <a:srgbClr val="FF0000"/>
                </a:solidFill>
              </a:rPr>
              <a:t> strong{ font-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style:italic</a:t>
            </a:r>
            <a:r>
              <a:rPr lang="en-US" altLang="zh-CN" sz="1800" dirty="0" smtClean="0">
                <a:solidFill>
                  <a:srgbClr val="FF0000"/>
                </a:solidFill>
              </a:rPr>
              <a:t>; font-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weight:normal</a:t>
            </a:r>
            <a:r>
              <a:rPr lang="en-US" altLang="zh-CN" sz="1800" dirty="0" smtClean="0">
                <a:solidFill>
                  <a:srgbClr val="FF0000"/>
                </a:solidFill>
              </a:rPr>
              <a:t>;}</a:t>
            </a:r>
          </a:p>
          <a:p>
            <a:pPr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zh-CN" sz="1800" dirty="0" smtClean="0">
                <a:solidFill>
                  <a:srgbClr val="FF0000"/>
                </a:solidFill>
              </a:rPr>
              <a:t>      strong{font-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weight:bold</a:t>
            </a:r>
            <a:r>
              <a:rPr lang="en-US" altLang="zh-CN" sz="1800" dirty="0" smtClean="0">
                <a:solidFill>
                  <a:srgbClr val="FF0000"/>
                </a:solidFill>
              </a:rPr>
              <a:t>;}</a:t>
            </a:r>
          </a:p>
          <a:p>
            <a:endParaRPr lang="zh-CN" altLang="en-US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6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7.2.4 CSS</a:t>
            </a:r>
            <a:r>
              <a:rPr lang="zh-CN" altLang="en-US" dirty="0" smtClean="0"/>
              <a:t>定义与引用</a:t>
            </a:r>
          </a:p>
        </p:txBody>
      </p:sp>
      <p:sp>
        <p:nvSpPr>
          <p:cNvPr id="26626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810817"/>
            <a:ext cx="8534400" cy="379214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CSS</a:t>
            </a:r>
            <a:r>
              <a:rPr lang="zh-CN" altLang="en-US" dirty="0" smtClean="0"/>
              <a:t>样式表类型：</a:t>
            </a:r>
            <a:r>
              <a:rPr lang="en-US" altLang="zh-CN" dirty="0" smtClean="0"/>
              <a:t>4</a:t>
            </a:r>
            <a:r>
              <a:rPr lang="zh-CN" altLang="en-US" dirty="0" smtClean="0"/>
              <a:t>种</a:t>
            </a:r>
          </a:p>
          <a:p>
            <a:pPr lvl="1"/>
            <a:r>
              <a:rPr lang="zh-CN" altLang="en-US" b="0" dirty="0" smtClean="0"/>
              <a:t>内联样式表（</a:t>
            </a:r>
            <a:r>
              <a:rPr lang="en-US" altLang="zh-CN" b="0" dirty="0" smtClean="0"/>
              <a:t>Inline Style Sheet</a:t>
            </a:r>
            <a:r>
              <a:rPr lang="zh-CN" altLang="en-US" b="0" dirty="0" smtClean="0"/>
              <a:t>）</a:t>
            </a:r>
          </a:p>
          <a:p>
            <a:pPr lvl="1"/>
            <a:r>
              <a:rPr lang="zh-CN" altLang="en-US" b="0" dirty="0" smtClean="0"/>
              <a:t>内部样式表（</a:t>
            </a:r>
            <a:r>
              <a:rPr lang="en-US" altLang="zh-CN" b="0" dirty="0" smtClean="0"/>
              <a:t>Internal Style Sheet</a:t>
            </a:r>
            <a:r>
              <a:rPr lang="zh-CN" altLang="en-US" b="0" dirty="0" smtClean="0"/>
              <a:t>）</a:t>
            </a:r>
          </a:p>
          <a:p>
            <a:pPr lvl="1"/>
            <a:r>
              <a:rPr lang="zh-CN" altLang="en-US" b="0" dirty="0" smtClean="0"/>
              <a:t>链接外部样式表（</a:t>
            </a:r>
            <a:r>
              <a:rPr lang="en-US" altLang="zh-CN" b="0" dirty="0" smtClean="0"/>
              <a:t>Link External Style Sheet</a:t>
            </a:r>
            <a:r>
              <a:rPr lang="zh-CN" altLang="en-US" b="0" dirty="0" smtClean="0"/>
              <a:t>）</a:t>
            </a:r>
          </a:p>
          <a:p>
            <a:pPr lvl="1"/>
            <a:r>
              <a:rPr lang="zh-CN" altLang="en-US" b="0" dirty="0" smtClean="0"/>
              <a:t>导入外部样式表（</a:t>
            </a:r>
            <a:r>
              <a:rPr lang="en-US" altLang="zh-CN" b="0" dirty="0" smtClean="0"/>
              <a:t>Import External Style Sheet</a:t>
            </a:r>
            <a:r>
              <a:rPr lang="zh-CN" altLang="en-US" b="0" dirty="0" smtClean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xmlns="" val="6920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7.2.4 CSS</a:t>
            </a:r>
            <a:r>
              <a:rPr lang="zh-CN" altLang="en-US" dirty="0" smtClean="0"/>
              <a:t>定义与引用</a:t>
            </a:r>
            <a:r>
              <a:rPr lang="en-US" altLang="zh-CN" dirty="0" smtClean="0"/>
              <a:t>-</a:t>
            </a:r>
            <a:r>
              <a:rPr lang="zh-CN" altLang="en-US" dirty="0" smtClean="0"/>
              <a:t>行内样式表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742950"/>
            <a:ext cx="8610600" cy="3962400"/>
          </a:xfrm>
          <a:prstGeom prst="rect">
            <a:avLst/>
          </a:prstGeom>
        </p:spPr>
        <p:txBody>
          <a:bodyPr/>
          <a:lstStyle/>
          <a:p>
            <a:pPr marL="182563" indent="-182563" algn="just" defTabSz="1158875" eaLnBrk="0" hangingPunct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Wingdings" pitchFamily="2" charset="2"/>
              <a:buNone/>
              <a:defRPr/>
            </a:pPr>
            <a:r>
              <a:rPr lang="zh-CN" altLang="en-US" b="0" dirty="0" smtClean="0"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行内样式表（内联样式）</a:t>
            </a:r>
            <a:endParaRPr lang="en-US" altLang="zh-CN" b="0" kern="0" dirty="0" smtClean="0">
              <a:latin typeface="微软雅黑" pitchFamily="34" charset="-122"/>
              <a:ea typeface="微软雅黑" pitchFamily="34" charset="-122"/>
              <a:cs typeface="Verdana" panose="020B0604030504040204" pitchFamily="34" charset="0"/>
            </a:endParaRPr>
          </a:p>
          <a:p>
            <a:pPr marL="182563" indent="-182563" algn="just" defTabSz="1158875" eaLnBrk="0" hangingPunct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defRPr/>
            </a:pPr>
            <a:r>
              <a:rPr lang="zh-CN" altLang="en-US" b="0" kern="0" dirty="0" smtClean="0"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基本语法：</a:t>
            </a:r>
          </a:p>
          <a:p>
            <a:pPr marL="182563" indent="-182563" algn="just" defTabSz="1158875" eaLnBrk="0" hangingPunct="0">
              <a:spcBef>
                <a:spcPts val="600"/>
              </a:spcBef>
              <a:spcAft>
                <a:spcPts val="600"/>
              </a:spcAft>
              <a:buClr>
                <a:srgbClr val="0000CC"/>
              </a:buClr>
              <a:buSzPct val="100000"/>
              <a:defRPr/>
            </a:pPr>
            <a:r>
              <a:rPr lang="en-US" altLang="zh-CN" sz="1800" b="0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    &lt;</a:t>
            </a:r>
            <a:r>
              <a:rPr lang="zh-CN" altLang="en-US" sz="1800" b="0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标记 </a:t>
            </a:r>
            <a:r>
              <a:rPr lang="en-US" altLang="zh-CN" sz="1800" b="0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style="</a:t>
            </a:r>
            <a:r>
              <a:rPr lang="zh-CN" altLang="en-US" sz="1800" b="0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属性</a:t>
            </a:r>
            <a:r>
              <a:rPr lang="en-US" altLang="zh-CN" sz="1800" b="0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: </a:t>
            </a:r>
            <a:r>
              <a:rPr lang="zh-CN" altLang="en-US" sz="1800" b="0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属性值</a:t>
            </a:r>
            <a:r>
              <a:rPr lang="en-US" altLang="zh-CN" sz="1800" b="0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; </a:t>
            </a:r>
            <a:r>
              <a:rPr lang="zh-CN" altLang="en-US" sz="1800" b="0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属性</a:t>
            </a:r>
            <a:r>
              <a:rPr lang="en-US" altLang="zh-CN" sz="1800" b="0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: </a:t>
            </a:r>
            <a:r>
              <a:rPr lang="zh-CN" altLang="en-US" sz="1800" b="0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属性值</a:t>
            </a:r>
            <a:r>
              <a:rPr lang="en-US" altLang="zh-CN" sz="1800" b="0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;…"&gt;</a:t>
            </a:r>
          </a:p>
          <a:p>
            <a:pPr marL="533400" lvl="1" indent="-168275" defTabSz="1158875" eaLnBrk="0" hangingPunct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Arial" charset="0"/>
              <a:buNone/>
              <a:defRPr/>
            </a:pPr>
            <a:r>
              <a:rPr lang="zh-CN" altLang="en-US" b="0" kern="0" dirty="0" smtClean="0"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语法说明：</a:t>
            </a:r>
          </a:p>
          <a:p>
            <a:pPr marL="533400" lvl="1" indent="-168275" defTabSz="1158875" eaLnBrk="0" hangingPunct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Wingdings" pitchFamily="2" charset="2"/>
              <a:buChar char="ü"/>
              <a:defRPr/>
            </a:pPr>
            <a:r>
              <a:rPr lang="zh-CN" altLang="en-US" b="0" kern="0" dirty="0" smtClean="0"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标记：</a:t>
            </a:r>
            <a:r>
              <a:rPr lang="en-US" altLang="zh-CN" b="0" kern="0" dirty="0" smtClean="0"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HTML</a:t>
            </a:r>
            <a:r>
              <a:rPr lang="zh-CN" altLang="en-US" b="0" kern="0" dirty="0" smtClean="0"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标记，如</a:t>
            </a:r>
            <a:r>
              <a:rPr lang="en-US" altLang="zh-CN" b="0" kern="0" dirty="0" smtClean="0"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body</a:t>
            </a:r>
            <a:r>
              <a:rPr lang="zh-CN" altLang="en-US" b="0" kern="0" dirty="0" smtClean="0"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、</a:t>
            </a:r>
            <a:r>
              <a:rPr lang="en-US" altLang="zh-CN" b="0" kern="0" dirty="0" smtClean="0"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table</a:t>
            </a:r>
            <a:r>
              <a:rPr lang="zh-CN" altLang="en-US" b="0" kern="0" dirty="0" smtClean="0"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、</a:t>
            </a:r>
            <a:r>
              <a:rPr lang="en-US" altLang="zh-CN" b="0" kern="0" dirty="0" smtClean="0"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p</a:t>
            </a:r>
            <a:r>
              <a:rPr lang="zh-CN" altLang="en-US" b="0" kern="0" dirty="0" smtClean="0"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等；</a:t>
            </a:r>
          </a:p>
          <a:p>
            <a:pPr marL="533400" lvl="1" indent="-168275" defTabSz="1158875" eaLnBrk="0" hangingPunct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Wingdings" pitchFamily="2" charset="2"/>
              <a:buChar char="ü"/>
              <a:defRPr/>
            </a:pPr>
            <a:r>
              <a:rPr lang="zh-CN" altLang="en-US" b="0" kern="0" dirty="0" smtClean="0"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标记的</a:t>
            </a:r>
            <a:r>
              <a:rPr lang="en-US" altLang="zh-CN" b="0" kern="0" dirty="0" smtClean="0"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style</a:t>
            </a:r>
            <a:r>
              <a:rPr lang="zh-CN" altLang="en-US" b="0" kern="0" dirty="0" smtClean="0"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定义只能影响标记本身；</a:t>
            </a:r>
          </a:p>
          <a:p>
            <a:pPr marL="533400" lvl="1" indent="-168275" defTabSz="1158875" eaLnBrk="0" hangingPunct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Wingdings" pitchFamily="2" charset="2"/>
              <a:buChar char="ü"/>
              <a:defRPr/>
            </a:pPr>
            <a:r>
              <a:rPr lang="en-US" altLang="zh-CN" b="0" kern="0" dirty="0" smtClean="0"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style</a:t>
            </a:r>
            <a:r>
              <a:rPr lang="zh-CN" altLang="en-US" b="0" kern="0" dirty="0" smtClean="0"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的多个属性之间用分号分割；</a:t>
            </a:r>
          </a:p>
          <a:p>
            <a:pPr marL="533400" lvl="1" indent="-168275" defTabSz="1158875" eaLnBrk="0" hangingPunct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Wingdings" pitchFamily="2" charset="2"/>
              <a:buChar char="ü"/>
              <a:defRPr/>
            </a:pPr>
            <a:r>
              <a:rPr lang="zh-CN" altLang="en-US" b="0" kern="0" dirty="0" smtClean="0"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标记本身定义的</a:t>
            </a:r>
            <a:r>
              <a:rPr lang="en-US" altLang="zh-CN" b="0" kern="0" dirty="0" smtClean="0"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style</a:t>
            </a:r>
            <a:r>
              <a:rPr lang="zh-CN" altLang="en-US" b="0" kern="0" dirty="0" smtClean="0"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优先于其他所有样式定义。</a:t>
            </a:r>
          </a:p>
          <a:p>
            <a:pPr marL="533400" lvl="1" indent="-168275" defTabSz="1158875" eaLnBrk="0" hangingPunct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Arial" charset="0"/>
              <a:buNone/>
              <a:defRPr/>
            </a:pPr>
            <a:r>
              <a:rPr lang="zh-CN" altLang="en-US" b="0" i="1" u="sng" kern="0" dirty="0" smtClean="0">
                <a:solidFill>
                  <a:srgbClr val="0000FA"/>
                </a:solidFill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行内样式表只影响单个元素（标记）</a:t>
            </a:r>
            <a:endParaRPr lang="en-US" altLang="zh-CN" b="0" i="1" u="sng" kern="0" dirty="0" smtClean="0">
              <a:solidFill>
                <a:srgbClr val="0000FA"/>
              </a:solidFill>
              <a:latin typeface="微软雅黑" pitchFamily="34" charset="-122"/>
              <a:ea typeface="微软雅黑" pitchFamily="34" charset="-122"/>
              <a:cs typeface="Verdana" panose="020B0604030504040204" pitchFamily="34" charset="0"/>
            </a:endParaRPr>
          </a:p>
          <a:p>
            <a:pPr marL="533400" lvl="1" indent="-168275" defTabSz="1158875" eaLnBrk="0" hangingPunct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Arial" charset="0"/>
              <a:buNone/>
              <a:defRPr/>
            </a:pPr>
            <a:endParaRPr lang="en-US" altLang="zh-CN" b="0" i="1" u="sng" kern="0" dirty="0" smtClean="0">
              <a:solidFill>
                <a:srgbClr val="0000FA"/>
              </a:solidFill>
              <a:latin typeface="微软雅黑" pitchFamily="34" charset="-122"/>
              <a:ea typeface="微软雅黑" pitchFamily="34" charset="-122"/>
              <a:cs typeface="Verdana" panose="020B0604030504040204" pitchFamily="34" charset="0"/>
            </a:endParaRPr>
          </a:p>
          <a:p>
            <a:pPr marL="533400" lvl="1" indent="-168275" defTabSz="1158875" eaLnBrk="0" hangingPunct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ct val="100000"/>
              <a:buFont typeface="Arial" charset="0"/>
              <a:buNone/>
              <a:defRPr/>
            </a:pPr>
            <a:r>
              <a:rPr lang="en-US" altLang="zh-CN" sz="1800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&lt;p style=“color:red;font-size:28px;”&gt;</a:t>
            </a:r>
            <a:r>
              <a:rPr lang="zh-CN" altLang="en-US" sz="1800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本段落生效</a:t>
            </a:r>
            <a:r>
              <a:rPr lang="en-US" altLang="zh-CN" sz="1800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Verdana" panose="020B0604030504040204" pitchFamily="34" charset="0"/>
              </a:rPr>
              <a:t>&lt;/p&gt;</a:t>
            </a:r>
            <a:endParaRPr lang="zh-CN" altLang="en-US" sz="1800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1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990600" y="57150"/>
            <a:ext cx="7761288" cy="567929"/>
          </a:xfrm>
        </p:spPr>
        <p:txBody>
          <a:bodyPr/>
          <a:lstStyle/>
          <a:p>
            <a:r>
              <a:rPr lang="en-US" altLang="zh-CN" dirty="0" smtClean="0"/>
              <a:t>7.2.4 CSS</a:t>
            </a:r>
            <a:r>
              <a:rPr lang="zh-CN" altLang="en-US" dirty="0" smtClean="0"/>
              <a:t>定义与引用</a:t>
            </a:r>
            <a:r>
              <a:rPr lang="en-US" altLang="zh-CN" dirty="0" smtClean="0"/>
              <a:t>-</a:t>
            </a:r>
            <a:r>
              <a:rPr lang="zh-CN" altLang="en-US" dirty="0" smtClean="0"/>
              <a:t>内部样式表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2000" y="742950"/>
            <a:ext cx="8382000" cy="3943350"/>
          </a:xfrm>
          <a:prstGeom prst="rect">
            <a:avLst/>
          </a:prstGeom>
        </p:spPr>
        <p:txBody>
          <a:bodyPr/>
          <a:lstStyle/>
          <a:p>
            <a:pPr marL="182563" indent="-182563" algn="just" defTabSz="1158875" eaLnBrk="0" hangingPunct="0">
              <a:spcBef>
                <a:spcPct val="30000"/>
              </a:spcBef>
              <a:spcAft>
                <a:spcPct val="20000"/>
              </a:spcAft>
              <a:buClr>
                <a:srgbClr val="0000CC"/>
              </a:buClr>
              <a:buSzPct val="100000"/>
              <a:buFont typeface="Wingdings" pitchFamily="2" charset="2"/>
              <a:buNone/>
              <a:defRPr/>
            </a:pPr>
            <a:endParaRPr lang="zh-CN" altLang="en-US" sz="2400" kern="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gray">
          <a:xfrm>
            <a:off x="1905000" y="873431"/>
            <a:ext cx="7162800" cy="37425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eaLnBrk="0" latinLnBrk="1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dirty="0">
                <a:ea typeface="黑体" pitchFamily="49" charset="-122"/>
              </a:rPr>
              <a:t>基本语法：</a:t>
            </a:r>
            <a:endParaRPr lang="en-US" altLang="zh-CN" sz="2000" dirty="0">
              <a:ea typeface="黑体" pitchFamily="49" charset="-122"/>
            </a:endParaRPr>
          </a:p>
          <a:p>
            <a:pPr marL="0" lvl="1" eaLnBrk="0" latinLnBrk="1" hangingPunct="0"/>
            <a:r>
              <a:rPr lang="en-US" altLang="zh-CN" sz="18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&lt;head&gt;</a:t>
            </a:r>
          </a:p>
          <a:p>
            <a:pPr marL="0" lvl="1" eaLnBrk="0" latinLnBrk="1" hangingPunct="0"/>
            <a:r>
              <a:rPr lang="en-US" altLang="zh-CN" sz="18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&lt;style type="text/</a:t>
            </a:r>
            <a:r>
              <a:rPr lang="en-US" altLang="zh-CN" sz="1800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css</a:t>
            </a:r>
            <a:r>
              <a:rPr lang="en-US" altLang="zh-CN" sz="18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"&gt;</a:t>
            </a:r>
          </a:p>
          <a:p>
            <a:pPr marL="0" lvl="1" eaLnBrk="0" latinLnBrk="1" hangingPunct="0"/>
            <a:r>
              <a:rPr lang="en-US" altLang="zh-CN" sz="1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en-US" altLang="zh-CN" sz="18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div1,.div3{background:#99ffff;width:200px;</a:t>
            </a:r>
          </a:p>
          <a:p>
            <a:pPr marL="0" lvl="1" eaLnBrk="0" latinLnBrk="1" hangingPunct="0"/>
            <a:r>
              <a:rPr lang="en-US" altLang="zh-CN" sz="18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height:100px;}   </a:t>
            </a:r>
          </a:p>
          <a:p>
            <a:pPr marL="0" lvl="1" eaLnBrk="0" latinLnBrk="1" hangingPunct="0"/>
            <a:r>
              <a:rPr lang="en-US" altLang="zh-CN" sz="18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#div2{background:#00cc00;width:200px;</a:t>
            </a:r>
          </a:p>
          <a:p>
            <a:pPr marL="0" lvl="1" eaLnBrk="0" latinLnBrk="1" hangingPunct="0"/>
            <a:r>
              <a:rPr lang="en-US" altLang="zh-CN" sz="18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height:100px;}</a:t>
            </a:r>
          </a:p>
          <a:p>
            <a:pPr marL="0" lvl="1" eaLnBrk="0" hangingPunct="0"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8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p,h1{</a:t>
            </a:r>
            <a:r>
              <a:rPr kumimoji="1" lang="en-US" altLang="zh-CN" sz="18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font-size:18px; color:#003366;</a:t>
            </a:r>
            <a:r>
              <a:rPr lang="en-US" altLang="zh-CN" sz="18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}</a:t>
            </a:r>
          </a:p>
          <a:p>
            <a:pPr marL="0" lvl="1" eaLnBrk="0" hangingPunct="0"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&lt;/</a:t>
            </a:r>
            <a:r>
              <a:rPr lang="en-US" altLang="zh-CN" sz="18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style&gt;</a:t>
            </a:r>
            <a:r>
              <a:rPr lang="zh-CN" altLang="en-US" sz="1800" dirty="0">
                <a:solidFill>
                  <a:srgbClr val="FF0000"/>
                </a:solidFill>
                <a:latin typeface="Verdana" pitchFamily="34" charset="0"/>
                <a:ea typeface="黑体" pitchFamily="49" charset="-122"/>
                <a:cs typeface="Verdana" pitchFamily="34" charset="0"/>
              </a:rPr>
              <a:t>  </a:t>
            </a:r>
            <a:r>
              <a:rPr lang="en-US" altLang="zh-CN" sz="18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altLang="zh-CN" sz="18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zh-CN" sz="1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&lt;/</a:t>
            </a:r>
            <a:r>
              <a:rPr lang="en-US" altLang="zh-CN" sz="18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head&gt;</a:t>
            </a:r>
          </a:p>
          <a:p>
            <a:pPr marL="0" lvl="1" eaLnBrk="0" latinLnBrk="1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Style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标记是双标记，有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type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属性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必须放在头部。 </a:t>
            </a:r>
          </a:p>
          <a:p>
            <a:pPr marL="0" lvl="1" eaLnBrk="0" latinLnBrk="1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i="1" dirty="0">
                <a:latin typeface="微软雅黑" pitchFamily="34" charset="-122"/>
                <a:ea typeface="微软雅黑" pitchFamily="34" charset="-122"/>
              </a:rPr>
              <a:t>内部样式表只影响单个文件</a:t>
            </a:r>
          </a:p>
        </p:txBody>
      </p:sp>
      <p:graphicFrame>
        <p:nvGraphicFramePr>
          <p:cNvPr id="7" name="图示 6"/>
          <p:cNvGraphicFramePr/>
          <p:nvPr/>
        </p:nvGraphicFramePr>
        <p:xfrm>
          <a:off x="609600" y="1657350"/>
          <a:ext cx="1447800" cy="16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77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内部样式表案例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gray">
          <a:xfrm>
            <a:off x="533400" y="895350"/>
            <a:ext cx="8534400" cy="3676650"/>
          </a:xfrm>
          <a:prstGeom prst="roundRect">
            <a:avLst>
              <a:gd name="adj" fmla="val 4639"/>
            </a:avLst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latinLnBrk="1" hangingPunct="0">
              <a:lnSpc>
                <a:spcPts val="1800"/>
              </a:lnSpc>
              <a:spcBef>
                <a:spcPts val="0"/>
              </a:spcBef>
              <a:defRPr/>
            </a:pPr>
            <a:r>
              <a:rPr kumimoji="1" lang="en-US" altLang="zh-CN" sz="1800" dirty="0">
                <a:solidFill>
                  <a:schemeClr val="tx2"/>
                </a:solidFill>
                <a:latin typeface="Verdana" pitchFamily="34" charset="0"/>
                <a:ea typeface="黑体" pitchFamily="2" charset="-122"/>
              </a:rPr>
              <a:t>&lt;!-- </a:t>
            </a:r>
            <a:r>
              <a:rPr kumimoji="1" lang="en-US" altLang="zh-CN" sz="1800" dirty="0">
                <a:solidFill>
                  <a:schemeClr val="tx1"/>
                </a:solidFill>
                <a:latin typeface="Verdana" pitchFamily="34" charset="0"/>
              </a:rPr>
              <a:t>edu_7_2_3.html --&gt;</a:t>
            </a:r>
            <a:endParaRPr kumimoji="1" lang="en-US" altLang="zh-CN" sz="1800" dirty="0">
              <a:solidFill>
                <a:schemeClr val="tx1"/>
              </a:solidFill>
              <a:latin typeface="Verdana" pitchFamily="34" charset="0"/>
              <a:ea typeface="黑体" pitchFamily="2" charset="-122"/>
            </a:endParaRPr>
          </a:p>
          <a:p>
            <a:pPr eaLnBrk="0" latinLnBrk="1" hangingPunct="0">
              <a:lnSpc>
                <a:spcPts val="1800"/>
              </a:lnSpc>
              <a:spcBef>
                <a:spcPts val="0"/>
              </a:spcBef>
              <a:defRPr/>
            </a:pPr>
            <a:r>
              <a:rPr kumimoji="1" lang="en-US" altLang="zh-CN" sz="1800" dirty="0">
                <a:solidFill>
                  <a:schemeClr val="tx2"/>
                </a:solidFill>
                <a:latin typeface="Verdana" pitchFamily="34" charset="0"/>
                <a:ea typeface="黑体" pitchFamily="2" charset="-122"/>
              </a:rPr>
              <a:t>     &lt;html&gt;&lt;head&gt;</a:t>
            </a:r>
          </a:p>
          <a:p>
            <a:pPr eaLnBrk="0" latinLnBrk="1" hangingPunct="0">
              <a:lnSpc>
                <a:spcPts val="1800"/>
              </a:lnSpc>
              <a:spcBef>
                <a:spcPts val="0"/>
              </a:spcBef>
              <a:defRPr/>
            </a:pPr>
            <a:r>
              <a:rPr kumimoji="1" lang="en-US" altLang="zh-CN" sz="1800" dirty="0">
                <a:solidFill>
                  <a:schemeClr val="tx2"/>
                </a:solidFill>
                <a:latin typeface="Verdana" pitchFamily="34" charset="0"/>
                <a:ea typeface="黑体" pitchFamily="2" charset="-122"/>
              </a:rPr>
              <a:t>            &lt;title&gt;</a:t>
            </a:r>
            <a:r>
              <a:rPr kumimoji="1" lang="zh-CN" altLang="en-US" sz="1800" dirty="0">
                <a:solidFill>
                  <a:schemeClr val="tx2"/>
                </a:solidFill>
                <a:latin typeface="Verdana" pitchFamily="34" charset="0"/>
                <a:ea typeface="黑体" pitchFamily="2" charset="-122"/>
              </a:rPr>
              <a:t>定义内部</a:t>
            </a:r>
            <a:r>
              <a:rPr kumimoji="1" lang="en-US" altLang="zh-CN" sz="1800" dirty="0">
                <a:solidFill>
                  <a:schemeClr val="tx2"/>
                </a:solidFill>
                <a:latin typeface="Verdana" pitchFamily="34" charset="0"/>
                <a:ea typeface="黑体" pitchFamily="2" charset="-122"/>
              </a:rPr>
              <a:t>STYLE</a:t>
            </a:r>
            <a:r>
              <a:rPr kumimoji="1" lang="zh-CN" altLang="en-US" sz="1800" dirty="0">
                <a:solidFill>
                  <a:schemeClr val="tx2"/>
                </a:solidFill>
                <a:latin typeface="Verdana" pitchFamily="34" charset="0"/>
                <a:ea typeface="黑体" pitchFamily="2" charset="-122"/>
              </a:rPr>
              <a:t>属性</a:t>
            </a:r>
            <a:r>
              <a:rPr kumimoji="1" lang="en-US" altLang="zh-CN" sz="1800" dirty="0">
                <a:solidFill>
                  <a:schemeClr val="tx2"/>
                </a:solidFill>
                <a:latin typeface="Verdana" pitchFamily="34" charset="0"/>
                <a:ea typeface="黑体" pitchFamily="2" charset="-122"/>
              </a:rPr>
              <a:t>&lt;/title&gt;</a:t>
            </a:r>
          </a:p>
          <a:p>
            <a:pPr eaLnBrk="0" latinLnBrk="1" hangingPunct="0">
              <a:lnSpc>
                <a:spcPts val="1800"/>
              </a:lnSpc>
              <a:spcBef>
                <a:spcPts val="0"/>
              </a:spcBef>
              <a:defRPr/>
            </a:pPr>
            <a:r>
              <a:rPr kumimoji="1" lang="en-US" altLang="zh-CN" sz="1800" dirty="0">
                <a:solidFill>
                  <a:schemeClr val="tx2"/>
                </a:solidFill>
                <a:latin typeface="Verdana" pitchFamily="34" charset="0"/>
                <a:ea typeface="黑体" pitchFamily="2" charset="-122"/>
              </a:rPr>
              <a:t>            &lt;style text="text/</a:t>
            </a:r>
            <a:r>
              <a:rPr kumimoji="1" lang="en-US" altLang="zh-CN" sz="1800" dirty="0" err="1">
                <a:solidFill>
                  <a:schemeClr val="tx2"/>
                </a:solidFill>
                <a:latin typeface="Verdana" pitchFamily="34" charset="0"/>
                <a:ea typeface="黑体" pitchFamily="2" charset="-122"/>
              </a:rPr>
              <a:t>css</a:t>
            </a:r>
            <a:r>
              <a:rPr kumimoji="1" lang="en-US" altLang="zh-CN" sz="1800" dirty="0">
                <a:solidFill>
                  <a:schemeClr val="tx2"/>
                </a:solidFill>
                <a:latin typeface="Verdana" pitchFamily="34" charset="0"/>
                <a:ea typeface="黑体" pitchFamily="2" charset="-122"/>
              </a:rPr>
              <a:t>"&gt;</a:t>
            </a:r>
          </a:p>
          <a:p>
            <a:pPr eaLnBrk="0" latinLnBrk="1" hangingPunct="0">
              <a:lnSpc>
                <a:spcPts val="1800"/>
              </a:lnSpc>
              <a:spcBef>
                <a:spcPts val="0"/>
              </a:spcBef>
              <a:defRPr/>
            </a:pPr>
            <a:r>
              <a:rPr kumimoji="1" lang="en-US" altLang="zh-CN" sz="1800" dirty="0">
                <a:solidFill>
                  <a:schemeClr val="tx2"/>
                </a:solidFill>
                <a:latin typeface="Verdana" pitchFamily="34" charset="0"/>
                <a:ea typeface="黑体" pitchFamily="2" charset="-122"/>
              </a:rPr>
              <a:t>               &lt;!--</a:t>
            </a:r>
          </a:p>
          <a:p>
            <a:pPr eaLnBrk="0" latinLnBrk="1" hangingPunct="0">
              <a:lnSpc>
                <a:spcPts val="1800"/>
              </a:lnSpc>
              <a:spcBef>
                <a:spcPts val="0"/>
              </a:spcBef>
              <a:defRPr/>
            </a:pPr>
            <a:r>
              <a:rPr kumimoji="1" lang="en-US" altLang="zh-CN" sz="1800" dirty="0">
                <a:solidFill>
                  <a:schemeClr val="tx2"/>
                </a:solidFill>
                <a:latin typeface="Verdana" pitchFamily="34" charset="0"/>
                <a:ea typeface="黑体" pitchFamily="2" charset="-122"/>
              </a:rPr>
              <a:t>                .p1{font-size:18px; </a:t>
            </a:r>
            <a:r>
              <a:rPr kumimoji="1" lang="en-US" altLang="zh-CN" sz="1800" dirty="0" err="1">
                <a:solidFill>
                  <a:schemeClr val="tx2"/>
                </a:solidFill>
                <a:latin typeface="Verdana" pitchFamily="34" charset="0"/>
                <a:ea typeface="黑体" pitchFamily="2" charset="-122"/>
              </a:rPr>
              <a:t>color:blue</a:t>
            </a:r>
            <a:r>
              <a:rPr kumimoji="1" lang="en-US" altLang="zh-CN" sz="1800" dirty="0">
                <a:solidFill>
                  <a:schemeClr val="tx2"/>
                </a:solidFill>
                <a:latin typeface="Verdana" pitchFamily="34" charset="0"/>
                <a:ea typeface="黑体" pitchFamily="2" charset="-122"/>
              </a:rPr>
              <a:t>;}</a:t>
            </a:r>
          </a:p>
          <a:p>
            <a:pPr eaLnBrk="0" latinLnBrk="1" hangingPunct="0">
              <a:lnSpc>
                <a:spcPts val="1800"/>
              </a:lnSpc>
              <a:spcBef>
                <a:spcPts val="0"/>
              </a:spcBef>
              <a:defRPr/>
            </a:pPr>
            <a:r>
              <a:rPr kumimoji="1" lang="en-US" altLang="zh-CN" sz="1800" dirty="0">
                <a:solidFill>
                  <a:schemeClr val="tx2"/>
                </a:solidFill>
                <a:latin typeface="Verdana" pitchFamily="34" charset="0"/>
                <a:ea typeface="黑体" pitchFamily="2" charset="-122"/>
              </a:rPr>
              <a:t>               --&gt;</a:t>
            </a:r>
          </a:p>
          <a:p>
            <a:pPr eaLnBrk="0" latinLnBrk="1" hangingPunct="0">
              <a:lnSpc>
                <a:spcPts val="1800"/>
              </a:lnSpc>
              <a:spcBef>
                <a:spcPts val="0"/>
              </a:spcBef>
              <a:defRPr/>
            </a:pPr>
            <a:r>
              <a:rPr kumimoji="1" lang="en-US" altLang="zh-CN" sz="1800" dirty="0">
                <a:solidFill>
                  <a:schemeClr val="tx2"/>
                </a:solidFill>
                <a:latin typeface="Verdana" pitchFamily="34" charset="0"/>
                <a:ea typeface="黑体" pitchFamily="2" charset="-122"/>
              </a:rPr>
              <a:t>            &lt;/style&gt;</a:t>
            </a:r>
          </a:p>
          <a:p>
            <a:pPr eaLnBrk="0" latinLnBrk="1" hangingPunct="0">
              <a:lnSpc>
                <a:spcPts val="1800"/>
              </a:lnSpc>
              <a:spcBef>
                <a:spcPts val="0"/>
              </a:spcBef>
              <a:defRPr/>
            </a:pPr>
            <a:r>
              <a:rPr kumimoji="1" lang="en-US" altLang="zh-CN" sz="1800" dirty="0">
                <a:solidFill>
                  <a:schemeClr val="tx2"/>
                </a:solidFill>
                <a:latin typeface="Verdana" pitchFamily="34" charset="0"/>
                <a:ea typeface="黑体" pitchFamily="2" charset="-122"/>
              </a:rPr>
              <a:t>      &lt;/head&gt;</a:t>
            </a:r>
          </a:p>
          <a:p>
            <a:pPr eaLnBrk="0" latinLnBrk="1" hangingPunct="0">
              <a:lnSpc>
                <a:spcPts val="1800"/>
              </a:lnSpc>
              <a:spcBef>
                <a:spcPts val="0"/>
              </a:spcBef>
              <a:defRPr/>
            </a:pPr>
            <a:r>
              <a:rPr kumimoji="1" lang="en-US" altLang="zh-CN" sz="1800" dirty="0">
                <a:solidFill>
                  <a:schemeClr val="tx2"/>
                </a:solidFill>
                <a:latin typeface="Verdana" pitchFamily="34" charset="0"/>
                <a:ea typeface="黑体" pitchFamily="2" charset="-122"/>
              </a:rPr>
              <a:t>   &lt;body&gt;</a:t>
            </a:r>
          </a:p>
          <a:p>
            <a:pPr eaLnBrk="0" latinLnBrk="1" hangingPunct="0">
              <a:lnSpc>
                <a:spcPts val="1800"/>
              </a:lnSpc>
              <a:spcBef>
                <a:spcPts val="0"/>
              </a:spcBef>
              <a:defRPr/>
            </a:pPr>
            <a:r>
              <a:rPr kumimoji="1" lang="en-US" altLang="zh-CN" sz="1800" dirty="0">
                <a:solidFill>
                  <a:schemeClr val="tx2"/>
                </a:solidFill>
                <a:latin typeface="Verdana" pitchFamily="34" charset="0"/>
                <a:ea typeface="黑体" pitchFamily="2" charset="-122"/>
              </a:rPr>
              <a:t>         &lt;p class</a:t>
            </a:r>
            <a:r>
              <a:rPr kumimoji="1" lang="en-US" altLang="zh-CN" sz="1800" dirty="0" smtClean="0">
                <a:solidFill>
                  <a:schemeClr val="tx2"/>
                </a:solidFill>
                <a:latin typeface="Verdana" pitchFamily="34" charset="0"/>
                <a:ea typeface="黑体" pitchFamily="2" charset="-122"/>
              </a:rPr>
              <a:t>="p1"&gt;</a:t>
            </a:r>
            <a:r>
              <a:rPr kumimoji="1" lang="zh-CN" altLang="en-US" sz="1800" dirty="0">
                <a:solidFill>
                  <a:schemeClr val="tx2"/>
                </a:solidFill>
                <a:latin typeface="Verdana" pitchFamily="34" charset="0"/>
                <a:ea typeface="黑体" pitchFamily="2" charset="-122"/>
              </a:rPr>
              <a:t>此行文字被内部的样式定义为蓝色显示</a:t>
            </a:r>
            <a:r>
              <a:rPr kumimoji="1" lang="en-US" altLang="zh-CN" sz="1800" dirty="0">
                <a:solidFill>
                  <a:schemeClr val="tx2"/>
                </a:solidFill>
                <a:latin typeface="Verdana" pitchFamily="34" charset="0"/>
                <a:ea typeface="黑体" pitchFamily="2" charset="-122"/>
              </a:rPr>
              <a:t>&lt;/p&gt;</a:t>
            </a:r>
          </a:p>
          <a:p>
            <a:pPr eaLnBrk="0" latinLnBrk="1" hangingPunct="0">
              <a:lnSpc>
                <a:spcPts val="1800"/>
              </a:lnSpc>
              <a:spcBef>
                <a:spcPts val="0"/>
              </a:spcBef>
              <a:defRPr/>
            </a:pPr>
            <a:r>
              <a:rPr kumimoji="1" lang="en-US" altLang="zh-CN" sz="1800" dirty="0">
                <a:solidFill>
                  <a:schemeClr val="tx2"/>
                </a:solidFill>
                <a:latin typeface="Verdana" pitchFamily="34" charset="0"/>
                <a:ea typeface="黑体" pitchFamily="2" charset="-122"/>
              </a:rPr>
              <a:t>         &lt;p&gt;</a:t>
            </a:r>
            <a:r>
              <a:rPr kumimoji="1" lang="zh-CN" altLang="en-US" sz="1800" dirty="0">
                <a:solidFill>
                  <a:schemeClr val="tx2"/>
                </a:solidFill>
                <a:latin typeface="Verdana" pitchFamily="34" charset="0"/>
                <a:ea typeface="黑体" pitchFamily="2" charset="-122"/>
              </a:rPr>
              <a:t>此行文字没有被内部的样式定义</a:t>
            </a:r>
            <a:r>
              <a:rPr kumimoji="1" lang="en-US" altLang="zh-CN" sz="1800" dirty="0">
                <a:solidFill>
                  <a:schemeClr val="tx2"/>
                </a:solidFill>
                <a:latin typeface="Verdana" pitchFamily="34" charset="0"/>
                <a:ea typeface="黑体" pitchFamily="2" charset="-122"/>
              </a:rPr>
              <a:t>&lt;/p&gt;</a:t>
            </a:r>
          </a:p>
          <a:p>
            <a:pPr eaLnBrk="0" latinLnBrk="1" hangingPunct="0">
              <a:lnSpc>
                <a:spcPts val="1800"/>
              </a:lnSpc>
              <a:spcBef>
                <a:spcPts val="0"/>
              </a:spcBef>
              <a:defRPr/>
            </a:pPr>
            <a:r>
              <a:rPr kumimoji="1" lang="en-US" altLang="zh-CN" sz="1800" dirty="0">
                <a:solidFill>
                  <a:schemeClr val="tx2"/>
                </a:solidFill>
                <a:latin typeface="Verdana" pitchFamily="34" charset="0"/>
                <a:ea typeface="黑体" pitchFamily="2" charset="-122"/>
              </a:rPr>
              <a:t>   &lt;/body&gt;</a:t>
            </a:r>
          </a:p>
          <a:p>
            <a:pPr eaLnBrk="0" latinLnBrk="1" hangingPunct="0">
              <a:lnSpc>
                <a:spcPts val="1800"/>
              </a:lnSpc>
              <a:spcBef>
                <a:spcPts val="0"/>
              </a:spcBef>
              <a:defRPr/>
            </a:pPr>
            <a:r>
              <a:rPr kumimoji="1" lang="en-US" altLang="zh-CN" sz="1800" dirty="0">
                <a:solidFill>
                  <a:schemeClr val="tx2"/>
                </a:solidFill>
                <a:latin typeface="Verdana" pitchFamily="34" charset="0"/>
                <a:ea typeface="黑体" pitchFamily="2" charset="-122"/>
              </a:rPr>
              <a:t>&lt;/html&gt; </a:t>
            </a:r>
            <a:endParaRPr kumimoji="1" lang="zh-CN" altLang="en-US" sz="1800" dirty="0">
              <a:solidFill>
                <a:schemeClr val="tx2"/>
              </a:solidFill>
              <a:latin typeface="Verdana" pitchFamily="34" charset="0"/>
              <a:ea typeface="黑体" pitchFamily="2" charset="-122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6324601" y="1543050"/>
            <a:ext cx="1800225" cy="378619"/>
          </a:xfrm>
          <a:prstGeom prst="wedgeRoundRectCallout">
            <a:avLst>
              <a:gd name="adj1" fmla="val -86278"/>
              <a:gd name="adj2" fmla="val 106669"/>
              <a:gd name="adj3" fmla="val 16667"/>
            </a:avLst>
          </a:prstGeom>
          <a:solidFill>
            <a:srgbClr val="3333FF"/>
          </a:solidFill>
          <a:ln w="9525" algn="ctr">
            <a:solidFill>
              <a:srgbClr val="0000FA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tabLst>
                <a:tab pos="88900" algn="l"/>
              </a:tabLst>
              <a:defRPr/>
            </a:pPr>
            <a:r>
              <a:rPr lang="zh-CN" altLang="en-US" dirty="0">
                <a:solidFill>
                  <a:schemeClr val="bg1"/>
                </a:solidFill>
                <a:ea typeface="微软雅黑" pitchFamily="34" charset="-122"/>
              </a:rPr>
              <a:t>定义样式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355182" y="2647950"/>
            <a:ext cx="1800225" cy="330994"/>
          </a:xfrm>
          <a:prstGeom prst="wedgeRoundRectCallout">
            <a:avLst>
              <a:gd name="adj1" fmla="val -50793"/>
              <a:gd name="adj2" fmla="val 156101"/>
              <a:gd name="adj3" fmla="val 16667"/>
            </a:avLst>
          </a:prstGeom>
          <a:solidFill>
            <a:srgbClr val="3333FF"/>
          </a:solidFill>
          <a:ln w="9525" algn="ctr">
            <a:solidFill>
              <a:srgbClr val="3333F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tabLst>
                <a:tab pos="88900" algn="l"/>
              </a:tabLst>
              <a:defRPr/>
            </a:pPr>
            <a:r>
              <a:rPr lang="zh-CN" altLang="en-US" dirty="0">
                <a:solidFill>
                  <a:schemeClr val="bg1"/>
                </a:solidFill>
                <a:ea typeface="微软雅黑" pitchFamily="34" charset="-122"/>
              </a:rPr>
              <a:t>应用样式</a:t>
            </a: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2743200" y="2571750"/>
            <a:ext cx="30241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905000" y="3657600"/>
            <a:ext cx="6985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914400" y="1657350"/>
            <a:ext cx="576262" cy="1134665"/>
          </a:xfrm>
          <a:prstGeom prst="leftBrace">
            <a:avLst>
              <a:gd name="adj1" fmla="val 21878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</a:pPr>
            <a:endParaRPr lang="zh-CN" altLang="en-US"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34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本章学习目标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971550"/>
            <a:ext cx="8001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defTabSz="1158875">
              <a:spcBef>
                <a:spcPct val="30000"/>
              </a:spcBef>
              <a:spcAft>
                <a:spcPct val="20000"/>
              </a:spcAft>
              <a:buClr>
                <a:srgbClr val="0000CC"/>
              </a:buClr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主要内容：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158875">
              <a:spcBef>
                <a:spcPct val="30000"/>
              </a:spcBef>
              <a:spcAft>
                <a:spcPct val="20000"/>
              </a:spcAft>
              <a:buClr>
                <a:srgbClr val="0000CC"/>
              </a:buClr>
              <a:buFont typeface="Wingdings" pitchFamily="2" charset="2"/>
              <a:buChar char="u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理解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CSS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的概念、特点。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158875">
              <a:spcBef>
                <a:spcPct val="30000"/>
              </a:spcBef>
              <a:spcAft>
                <a:spcPct val="20000"/>
              </a:spcAft>
              <a:buClr>
                <a:srgbClr val="0000CC"/>
              </a:buClr>
              <a:buFont typeface="Wingdings" pitchFamily="2" charset="2"/>
              <a:buChar char="u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掌握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CSS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基本语法、选择器分类与声明的结构。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158875">
              <a:spcBef>
                <a:spcPct val="30000"/>
              </a:spcBef>
              <a:spcAft>
                <a:spcPct val="20000"/>
              </a:spcAft>
              <a:buClr>
                <a:srgbClr val="0000CC"/>
              </a:buClr>
              <a:buFont typeface="Wingdings" pitchFamily="2" charset="2"/>
              <a:buChar char="u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掌握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CSS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的定义及引用的方式。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pPr marL="457200" indent="-457200" defTabSz="1158875">
              <a:spcBef>
                <a:spcPct val="30000"/>
              </a:spcBef>
              <a:spcAft>
                <a:spcPct val="20000"/>
              </a:spcAft>
              <a:buClr>
                <a:srgbClr val="0000CC"/>
              </a:buClr>
              <a:buFont typeface="Wingdings" pitchFamily="2" charset="2"/>
              <a:buChar char="u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理解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CSS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继承与层叠的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含义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856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7.2.4 CSS</a:t>
            </a:r>
            <a:r>
              <a:rPr lang="zh-CN" altLang="en-US" dirty="0" smtClean="0"/>
              <a:t>定义与引用</a:t>
            </a:r>
            <a:r>
              <a:rPr lang="en-US" altLang="zh-CN" dirty="0" smtClean="0"/>
              <a:t>-</a:t>
            </a:r>
            <a:r>
              <a:rPr lang="zh-CN" altLang="en-US" dirty="0" smtClean="0"/>
              <a:t>导入外部样式表 </a:t>
            </a:r>
          </a:p>
        </p:txBody>
      </p:sp>
      <p:sp>
        <p:nvSpPr>
          <p:cNvPr id="30722" name="Rectangle 3"/>
          <p:cNvSpPr txBox="1">
            <a:spLocks noChangeArrowheads="1"/>
          </p:cNvSpPr>
          <p:nvPr/>
        </p:nvSpPr>
        <p:spPr bwMode="auto">
          <a:xfrm>
            <a:off x="533400" y="819150"/>
            <a:ext cx="86106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92188" lvl="1" indent="-723900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tabLst>
                <a:tab pos="723900" algn="l"/>
                <a:tab pos="1257300" algn="l"/>
              </a:tabLst>
            </a:pPr>
            <a:r>
              <a:rPr lang="zh-CN" altLang="en-US" dirty="0">
                <a:ea typeface="黑体" pitchFamily="49" charset="-122"/>
              </a:rPr>
              <a:t>基本语法：</a:t>
            </a:r>
          </a:p>
          <a:p>
            <a:pPr marL="992188" lvl="1" indent="-723900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tabLst>
                <a:tab pos="723900" algn="l"/>
                <a:tab pos="1257300" algn="l"/>
              </a:tabLst>
            </a:pPr>
            <a:r>
              <a:rPr lang="en-US" altLang="zh-CN" sz="1800" dirty="0">
                <a:solidFill>
                  <a:srgbClr val="FF0000"/>
                </a:solidFill>
                <a:ea typeface="黑体" pitchFamily="49" charset="-122"/>
              </a:rPr>
              <a:t>   &lt;style type="text/</a:t>
            </a:r>
            <a:r>
              <a:rPr lang="en-US" altLang="zh-CN" sz="1800" dirty="0" err="1">
                <a:solidFill>
                  <a:srgbClr val="FF0000"/>
                </a:solidFill>
                <a:ea typeface="黑体" pitchFamily="49" charset="-122"/>
              </a:rPr>
              <a:t>css</a:t>
            </a:r>
            <a:r>
              <a:rPr lang="en-US" altLang="zh-CN" sz="1800" dirty="0">
                <a:solidFill>
                  <a:srgbClr val="FF0000"/>
                </a:solidFill>
                <a:ea typeface="黑体" pitchFamily="49" charset="-122"/>
              </a:rPr>
              <a:t>"&gt;</a:t>
            </a:r>
          </a:p>
          <a:p>
            <a:pPr marL="992188" lvl="1" indent="-723900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tabLst>
                <a:tab pos="723900" algn="l"/>
                <a:tab pos="1257300" algn="l"/>
              </a:tabLst>
            </a:pPr>
            <a:r>
              <a:rPr lang="en-US" altLang="zh-CN" sz="1800" dirty="0">
                <a:solidFill>
                  <a:srgbClr val="FF0000"/>
                </a:solidFill>
                <a:ea typeface="黑体" pitchFamily="49" charset="-122"/>
              </a:rPr>
              <a:t>        @import </a:t>
            </a:r>
            <a:r>
              <a:rPr lang="en-US" altLang="zh-CN" sz="1800" dirty="0" err="1">
                <a:solidFill>
                  <a:srgbClr val="FF0000"/>
                </a:solidFill>
                <a:ea typeface="黑体" pitchFamily="49" charset="-122"/>
              </a:rPr>
              <a:t>url</a:t>
            </a:r>
            <a:r>
              <a:rPr lang="en-US" altLang="zh-CN" sz="1800" dirty="0">
                <a:solidFill>
                  <a:srgbClr val="FF0000"/>
                </a:solidFill>
                <a:ea typeface="黑体" pitchFamily="49" charset="-122"/>
              </a:rPr>
              <a:t>("</a:t>
            </a:r>
            <a:r>
              <a:rPr lang="zh-CN" altLang="en-US" sz="1800" dirty="0">
                <a:solidFill>
                  <a:srgbClr val="FF0000"/>
                </a:solidFill>
                <a:ea typeface="黑体" pitchFamily="49" charset="-122"/>
              </a:rPr>
              <a:t>外部样式表的文件名称</a:t>
            </a:r>
            <a:r>
              <a:rPr lang="en-US" altLang="zh-CN" sz="1800" dirty="0">
                <a:solidFill>
                  <a:srgbClr val="FF0000"/>
                </a:solidFill>
                <a:ea typeface="黑体" pitchFamily="49" charset="-122"/>
              </a:rPr>
              <a:t>");</a:t>
            </a:r>
          </a:p>
          <a:p>
            <a:pPr marL="992188" lvl="1" indent="-723900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tabLst>
                <a:tab pos="723900" algn="l"/>
                <a:tab pos="1257300" algn="l"/>
              </a:tabLst>
            </a:pPr>
            <a:r>
              <a:rPr lang="en-US" altLang="zh-CN" sz="1800" dirty="0">
                <a:solidFill>
                  <a:srgbClr val="FF0000"/>
                </a:solidFill>
                <a:ea typeface="黑体" pitchFamily="49" charset="-122"/>
              </a:rPr>
              <a:t>        p,</a:t>
            </a:r>
            <a:r>
              <a:rPr kumimoji="1" lang="en-US" altLang="zh-CN" sz="1800" dirty="0">
                <a:solidFill>
                  <a:srgbClr val="FF0000"/>
                </a:solidFill>
                <a:ea typeface="黑体" pitchFamily="49" charset="-122"/>
              </a:rPr>
              <a:t>p1{font-size:18px; </a:t>
            </a:r>
            <a:r>
              <a:rPr kumimoji="1" lang="en-US" altLang="zh-CN" sz="1800" dirty="0" err="1">
                <a:solidFill>
                  <a:srgbClr val="FF0000"/>
                </a:solidFill>
                <a:ea typeface="黑体" pitchFamily="49" charset="-122"/>
              </a:rPr>
              <a:t>color:blue</a:t>
            </a:r>
            <a:r>
              <a:rPr lang="en-US" altLang="zh-CN" sz="1800" dirty="0">
                <a:solidFill>
                  <a:srgbClr val="FF0000"/>
                </a:solidFill>
                <a:ea typeface="黑体" pitchFamily="49" charset="-122"/>
              </a:rPr>
              <a:t>}</a:t>
            </a:r>
          </a:p>
          <a:p>
            <a:pPr marL="992188" lvl="1" indent="-723900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tabLst>
                <a:tab pos="723900" algn="l"/>
                <a:tab pos="1257300" algn="l"/>
              </a:tabLst>
            </a:pPr>
            <a:r>
              <a:rPr lang="en-US" altLang="zh-CN" sz="1800" dirty="0">
                <a:solidFill>
                  <a:srgbClr val="FF0000"/>
                </a:solidFill>
                <a:ea typeface="黑体" pitchFamily="49" charset="-122"/>
              </a:rPr>
              <a:t>   &lt;/style&gt;</a:t>
            </a:r>
          </a:p>
          <a:p>
            <a:pPr marL="992188" lvl="1" indent="-723900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tabLst>
                <a:tab pos="723900" algn="l"/>
                <a:tab pos="1257300" algn="l"/>
              </a:tabLst>
            </a:pPr>
            <a:r>
              <a:rPr lang="zh-CN" altLang="en-US" dirty="0">
                <a:ea typeface="黑体" pitchFamily="49" charset="-122"/>
              </a:rPr>
              <a:t>语法说明：</a:t>
            </a:r>
          </a:p>
          <a:p>
            <a:pPr marL="992188" lvl="1" indent="-723900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257300" algn="l"/>
              </a:tabLst>
            </a:pPr>
            <a:r>
              <a:rPr lang="en-US" altLang="zh-CN" dirty="0">
                <a:ea typeface="黑体" pitchFamily="49" charset="-122"/>
              </a:rPr>
              <a:t>import</a:t>
            </a:r>
            <a:r>
              <a:rPr lang="zh-CN" altLang="en-US" dirty="0">
                <a:ea typeface="黑体" pitchFamily="49" charset="-122"/>
              </a:rPr>
              <a:t>语句后的</a:t>
            </a:r>
            <a:r>
              <a:rPr lang="zh-CN" altLang="en-US" dirty="0">
                <a:latin typeface="微软雅黑" pitchFamily="34" charset="-122"/>
                <a:ea typeface="黑体" pitchFamily="49" charset="-122"/>
              </a:rPr>
              <a:t>“</a:t>
            </a:r>
            <a:r>
              <a:rPr lang="en-US" altLang="zh-CN" dirty="0">
                <a:ea typeface="黑体" pitchFamily="49" charset="-122"/>
              </a:rPr>
              <a:t>;</a:t>
            </a:r>
            <a:r>
              <a:rPr lang="en-US" altLang="zh-CN" dirty="0">
                <a:latin typeface="微软雅黑" pitchFamily="34" charset="-122"/>
                <a:ea typeface="黑体" pitchFamily="49" charset="-122"/>
              </a:rPr>
              <a:t>”</a:t>
            </a:r>
            <a:r>
              <a:rPr lang="zh-CN" altLang="en-US" dirty="0">
                <a:ea typeface="黑体" pitchFamily="49" charset="-122"/>
              </a:rPr>
              <a:t>号，一定要加上！</a:t>
            </a:r>
          </a:p>
          <a:p>
            <a:pPr marL="992188" lvl="1" indent="-723900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257300" algn="l"/>
              </a:tabLst>
            </a:pPr>
            <a:r>
              <a:rPr lang="zh-CN" altLang="en-US" dirty="0">
                <a:latin typeface="微软雅黑" pitchFamily="34" charset="-122"/>
                <a:ea typeface="黑体" pitchFamily="49" charset="-122"/>
              </a:rPr>
              <a:t>“</a:t>
            </a:r>
            <a:r>
              <a:rPr lang="zh-CN" altLang="en-US" dirty="0">
                <a:ea typeface="黑体" pitchFamily="49" charset="-122"/>
              </a:rPr>
              <a:t>外部样式表的文件名称</a:t>
            </a:r>
            <a:r>
              <a:rPr lang="zh-CN" altLang="en-US" dirty="0">
                <a:latin typeface="微软雅黑" pitchFamily="34" charset="-122"/>
                <a:ea typeface="黑体" pitchFamily="49" charset="-122"/>
              </a:rPr>
              <a:t>”</a:t>
            </a:r>
            <a:r>
              <a:rPr lang="zh-CN" altLang="en-US" dirty="0">
                <a:ea typeface="黑体" pitchFamily="49" charset="-122"/>
              </a:rPr>
              <a:t>是要嵌入的样式表文件名称，含路径，后缀为</a:t>
            </a:r>
            <a:r>
              <a:rPr lang="en-US" altLang="zh-CN" dirty="0">
                <a:ea typeface="黑体" pitchFamily="49" charset="-122"/>
              </a:rPr>
              <a:t>.</a:t>
            </a:r>
            <a:r>
              <a:rPr lang="en-US" altLang="zh-CN" dirty="0" err="1">
                <a:ea typeface="黑体" pitchFamily="49" charset="-122"/>
              </a:rPr>
              <a:t>css</a:t>
            </a:r>
            <a:r>
              <a:rPr lang="zh-CN" altLang="en-US" dirty="0">
                <a:ea typeface="黑体" pitchFamily="49" charset="-122"/>
              </a:rPr>
              <a:t>；</a:t>
            </a:r>
          </a:p>
          <a:p>
            <a:pPr marL="992188" lvl="1" indent="-723900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Char char="ü"/>
              <a:tabLst>
                <a:tab pos="723900" algn="l"/>
                <a:tab pos="1257300" algn="l"/>
              </a:tabLst>
            </a:pPr>
            <a:r>
              <a:rPr lang="en-US" altLang="zh-CN" dirty="0">
                <a:ea typeface="黑体" pitchFamily="49" charset="-122"/>
              </a:rPr>
              <a:t>@import</a:t>
            </a:r>
            <a:r>
              <a:rPr lang="zh-CN" altLang="en-US" dirty="0">
                <a:ea typeface="黑体" pitchFamily="49" charset="-122"/>
              </a:rPr>
              <a:t>应该放在</a:t>
            </a:r>
            <a:r>
              <a:rPr lang="en-US" altLang="zh-CN" dirty="0">
                <a:ea typeface="黑体" pitchFamily="49" charset="-122"/>
              </a:rPr>
              <a:t>style</a:t>
            </a:r>
            <a:r>
              <a:rPr lang="zh-CN" altLang="en-US" dirty="0">
                <a:ea typeface="黑体" pitchFamily="49" charset="-122"/>
              </a:rPr>
              <a:t>元素的最前面</a:t>
            </a:r>
            <a:r>
              <a:rPr lang="zh-CN" altLang="en-US" dirty="0" smtClean="0">
                <a:ea typeface="黑体" pitchFamily="49" charset="-122"/>
              </a:rPr>
              <a:t>。</a:t>
            </a:r>
            <a:endParaRPr lang="zh-CN" altLang="en-US" sz="2400" dirty="0">
              <a:solidFill>
                <a:srgbClr val="FF0000"/>
              </a:solidFill>
              <a:ea typeface="黑体" pitchFamily="49" charset="-122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6096000" y="1047750"/>
            <a:ext cx="2638425" cy="431006"/>
          </a:xfrm>
          <a:prstGeom prst="wedgeRoundRectCallout">
            <a:avLst>
              <a:gd name="adj1" fmla="val -31542"/>
              <a:gd name="adj2" fmla="val 115083"/>
              <a:gd name="adj3" fmla="val 16667"/>
            </a:avLst>
          </a:prstGeom>
          <a:solidFill>
            <a:srgbClr val="0000FA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tabLst>
                <a:tab pos="88900" algn="l"/>
              </a:tabLst>
            </a:pPr>
            <a:r>
              <a:rPr lang="zh-CN" altLang="en-US">
                <a:solidFill>
                  <a:schemeClr val="bg1"/>
                </a:solidFill>
                <a:ea typeface="黑体" pitchFamily="49" charset="-122"/>
              </a:rPr>
              <a:t>定义嵌入样式表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600200" y="1828800"/>
            <a:ext cx="67691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7728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导入外部样式表案例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5715000" y="2303860"/>
            <a:ext cx="3124200" cy="1753790"/>
          </a:xfrm>
          <a:prstGeom prst="roundRect">
            <a:avLst>
              <a:gd name="adj" fmla="val 4639"/>
            </a:avLst>
          </a:prstGeom>
          <a:solidFill>
            <a:schemeClr val="bg1"/>
          </a:solidFill>
          <a:ln w="19050" algn="ctr">
            <a:solidFill>
              <a:srgbClr val="3333FF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eaLnBrk="0" latinLnBrk="1" hangingPunct="0">
              <a:lnSpc>
                <a:spcPct val="75000"/>
              </a:lnSpc>
              <a:spcBef>
                <a:spcPct val="50000"/>
              </a:spcBef>
              <a:defRPr/>
            </a:pPr>
            <a:r>
              <a:rPr kumimoji="1" lang="en-US" altLang="zh-CN" sz="1800" dirty="0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/* style.css*/</a:t>
            </a:r>
          </a:p>
          <a:p>
            <a:pPr eaLnBrk="0" latinLnBrk="1" hangingPunct="0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zh-CN" sz="1800" b="0" dirty="0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.p1{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charset="0"/>
              <a:buNone/>
              <a:defRPr/>
            </a:pPr>
            <a:r>
              <a:rPr lang="en-US" altLang="zh-CN" sz="1800" b="0" dirty="0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font-size:18px; 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charset="0"/>
              <a:buNone/>
              <a:defRPr/>
            </a:pPr>
            <a:r>
              <a:rPr lang="en-US" altLang="zh-CN" sz="1800" b="0" dirty="0" err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color:blue</a:t>
            </a:r>
            <a:r>
              <a:rPr lang="en-US" altLang="zh-CN" sz="1800" b="0" dirty="0" smtClean="0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;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charset="0"/>
              <a:buNone/>
              <a:defRPr/>
            </a:pPr>
            <a:r>
              <a:rPr lang="en-US" altLang="zh-CN" sz="1800" b="0" dirty="0" smtClean="0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}</a:t>
            </a:r>
            <a:endParaRPr kumimoji="1" lang="en-US" altLang="zh-CN" sz="1800" dirty="0">
              <a:solidFill>
                <a:schemeClr val="tx2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53200" y="4229100"/>
            <a:ext cx="2362200" cy="400050"/>
          </a:xfrm>
          <a:prstGeom prst="wedgeRoundRectCallout">
            <a:avLst>
              <a:gd name="adj1" fmla="val 23735"/>
              <a:gd name="adj2" fmla="val -133063"/>
              <a:gd name="adj3" fmla="val 16667"/>
            </a:avLst>
          </a:prstGeom>
          <a:solidFill>
            <a:srgbClr val="003399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tabLst>
                <a:tab pos="88900" algn="l"/>
              </a:tabLst>
              <a:defRPr/>
            </a:pPr>
            <a:r>
              <a:rPr lang="zh-CN" altLang="en-US" dirty="0">
                <a:solidFill>
                  <a:schemeClr val="bg1"/>
                </a:solidFill>
                <a:ea typeface="微软雅黑" pitchFamily="34" charset="-122"/>
              </a:rPr>
              <a:t>外部样式文件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33400" y="819150"/>
            <a:ext cx="5029200" cy="3581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1" hangingPunct="0">
              <a:spcBef>
                <a:spcPts val="0"/>
              </a:spcBef>
              <a:buFont typeface="Wingdings" pitchFamily="2" charset="2"/>
              <a:buNone/>
            </a:pPr>
            <a:r>
              <a:rPr kumimoji="1" lang="en-US" altLang="zh-CN" sz="16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&lt;!-- </a:t>
            </a:r>
            <a:r>
              <a:rPr lang="en-US" altLang="en-US" sz="16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edu_7_2_4.htm</a:t>
            </a:r>
            <a:r>
              <a:rPr lang="en-US" altLang="zh-CN" sz="16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kumimoji="1" lang="en-US" altLang="zh-CN" sz="16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1" lang="en-US" altLang="zh-CN" sz="1600" b="0" dirty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--&gt;</a:t>
            </a:r>
            <a:endParaRPr kumimoji="1" lang="en-US" altLang="zh-CN" sz="1600" b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latinLnBrk="1" hangingPunct="0">
              <a:spcBef>
                <a:spcPts val="0"/>
              </a:spcBef>
            </a:pPr>
            <a:r>
              <a:rPr kumimoji="1" lang="en-US" altLang="zh-CN" sz="1600" b="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&lt;html&gt;</a:t>
            </a:r>
          </a:p>
          <a:p>
            <a:pPr eaLnBrk="0" latinLnBrk="1" hangingPunct="0">
              <a:spcBef>
                <a:spcPts val="0"/>
              </a:spcBef>
            </a:pPr>
            <a:r>
              <a:rPr kumimoji="1" lang="en-US" altLang="zh-CN" sz="1600" b="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&lt;head&gt;</a:t>
            </a:r>
          </a:p>
          <a:p>
            <a:pPr eaLnBrk="0" latinLnBrk="1" hangingPunct="0">
              <a:spcBef>
                <a:spcPts val="0"/>
              </a:spcBef>
            </a:pPr>
            <a:r>
              <a:rPr kumimoji="1" lang="en-US" altLang="zh-CN" sz="1600" b="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&lt;title&gt;</a:t>
            </a:r>
            <a:r>
              <a:rPr kumimoji="1" lang="zh-CN" altLang="en-US" sz="1600" b="0" dirty="0">
                <a:solidFill>
                  <a:schemeClr val="tx2"/>
                </a:solidFill>
                <a:latin typeface="Verdana" pitchFamily="34" charset="0"/>
                <a:ea typeface="黑体" pitchFamily="49" charset="-122"/>
                <a:cs typeface="Verdana" pitchFamily="34" charset="0"/>
              </a:rPr>
              <a:t>嵌入外部样式表</a:t>
            </a:r>
            <a:r>
              <a:rPr kumimoji="1" lang="en-US" altLang="zh-CN" sz="1600" b="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&lt;/title&gt;</a:t>
            </a:r>
          </a:p>
          <a:p>
            <a:pPr eaLnBrk="0" latinLnBrk="1" hangingPunct="0">
              <a:spcBef>
                <a:spcPts val="0"/>
              </a:spcBef>
            </a:pPr>
            <a:r>
              <a:rPr kumimoji="1" lang="en-US" altLang="zh-CN" sz="1600" b="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&lt;style type="text/</a:t>
            </a:r>
            <a:r>
              <a:rPr kumimoji="1" lang="en-US" altLang="zh-CN" sz="1600" b="0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css</a:t>
            </a:r>
            <a:r>
              <a:rPr kumimoji="1" lang="en-US" altLang="zh-CN" sz="1600" b="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"&gt;</a:t>
            </a:r>
          </a:p>
          <a:p>
            <a:pPr eaLnBrk="0" latinLnBrk="1" hangingPunct="0">
              <a:spcBef>
                <a:spcPts val="0"/>
              </a:spcBef>
            </a:pPr>
            <a:r>
              <a:rPr kumimoji="1" lang="en-US" altLang="zh-CN" sz="1600" b="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@import </a:t>
            </a:r>
            <a:r>
              <a:rPr kumimoji="1" lang="en-US" altLang="zh-CN" sz="1600" b="0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url</a:t>
            </a:r>
            <a:r>
              <a:rPr kumimoji="1" lang="en-US" altLang="zh-CN" sz="1600" b="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("style.css")</a:t>
            </a:r>
            <a:r>
              <a:rPr kumimoji="1" lang="zh-CN" altLang="en-US" sz="1600" b="0" dirty="0">
                <a:solidFill>
                  <a:schemeClr val="tx2"/>
                </a:solidFill>
                <a:latin typeface="Verdana" pitchFamily="34" charset="0"/>
                <a:ea typeface="黑体" pitchFamily="49" charset="-122"/>
                <a:cs typeface="Verdana" pitchFamily="34" charset="0"/>
              </a:rPr>
              <a:t>；</a:t>
            </a:r>
          </a:p>
          <a:p>
            <a:pPr eaLnBrk="0" latinLnBrk="1" hangingPunct="0">
              <a:spcBef>
                <a:spcPts val="0"/>
              </a:spcBef>
            </a:pPr>
            <a:r>
              <a:rPr kumimoji="1" lang="en-US" altLang="zh-CN" sz="1600" b="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&lt;/style&gt;</a:t>
            </a:r>
          </a:p>
          <a:p>
            <a:pPr eaLnBrk="0" latinLnBrk="1" hangingPunct="0">
              <a:spcBef>
                <a:spcPts val="0"/>
              </a:spcBef>
            </a:pPr>
            <a:r>
              <a:rPr kumimoji="1" lang="en-US" altLang="zh-CN" sz="1600" b="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&lt;/head&gt;</a:t>
            </a:r>
          </a:p>
          <a:p>
            <a:pPr eaLnBrk="0" latinLnBrk="1" hangingPunct="0">
              <a:spcBef>
                <a:spcPts val="0"/>
              </a:spcBef>
            </a:pPr>
            <a:r>
              <a:rPr kumimoji="1" lang="en-US" altLang="zh-CN" sz="1600" b="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&lt;body&gt;</a:t>
            </a:r>
          </a:p>
          <a:p>
            <a:pPr eaLnBrk="0" latinLnBrk="1" hangingPunct="0">
              <a:spcBef>
                <a:spcPts val="0"/>
              </a:spcBef>
            </a:pPr>
            <a:r>
              <a:rPr kumimoji="1" lang="en-US" altLang="zh-CN" sz="1600" b="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&lt;p class="p1"&gt;</a:t>
            </a:r>
            <a:r>
              <a:rPr kumimoji="1" lang="zh-CN" altLang="en-US" sz="1600" b="0" dirty="0">
                <a:solidFill>
                  <a:schemeClr val="tx2"/>
                </a:solidFill>
                <a:latin typeface="Verdana" pitchFamily="34" charset="0"/>
                <a:ea typeface="黑体" pitchFamily="49" charset="-122"/>
                <a:cs typeface="Verdana" pitchFamily="34" charset="0"/>
              </a:rPr>
              <a:t>此行文字被</a:t>
            </a:r>
            <a:r>
              <a:rPr kumimoji="1" lang="en-US" altLang="zh-CN" sz="1600" b="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style</a:t>
            </a:r>
            <a:r>
              <a:rPr kumimoji="1" lang="zh-CN" altLang="en-US" sz="1600" b="0" dirty="0">
                <a:solidFill>
                  <a:schemeClr val="tx2"/>
                </a:solidFill>
                <a:latin typeface="Verdana" pitchFamily="34" charset="0"/>
                <a:ea typeface="黑体" pitchFamily="49" charset="-122"/>
                <a:cs typeface="Verdana" pitchFamily="34" charset="0"/>
              </a:rPr>
              <a:t>属性</a:t>
            </a:r>
          </a:p>
          <a:p>
            <a:pPr eaLnBrk="0" latinLnBrk="1" hangingPunct="0">
              <a:spcBef>
                <a:spcPts val="0"/>
              </a:spcBef>
            </a:pPr>
            <a:r>
              <a:rPr kumimoji="1" lang="zh-CN" altLang="en-US" sz="1600" b="0" dirty="0">
                <a:solidFill>
                  <a:schemeClr val="tx2"/>
                </a:solidFill>
                <a:latin typeface="Verdana" pitchFamily="34" charset="0"/>
                <a:ea typeface="黑体" pitchFamily="49" charset="-122"/>
                <a:cs typeface="Verdana" pitchFamily="34" charset="0"/>
              </a:rPr>
              <a:t>定义为蓝色显示</a:t>
            </a:r>
            <a:r>
              <a:rPr kumimoji="1" lang="en-US" altLang="zh-CN" sz="1600" b="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&lt;/p&gt;</a:t>
            </a:r>
          </a:p>
          <a:p>
            <a:pPr eaLnBrk="0" latinLnBrk="1" hangingPunct="0">
              <a:spcBef>
                <a:spcPts val="0"/>
              </a:spcBef>
            </a:pPr>
            <a:r>
              <a:rPr kumimoji="1" lang="en-US" altLang="zh-CN" sz="1600" b="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&lt;p&gt;</a:t>
            </a:r>
            <a:r>
              <a:rPr kumimoji="1" lang="zh-CN" altLang="en-US" sz="1600" b="0" dirty="0">
                <a:solidFill>
                  <a:schemeClr val="tx2"/>
                </a:solidFill>
                <a:latin typeface="Verdana" pitchFamily="34" charset="0"/>
                <a:ea typeface="黑体" pitchFamily="49" charset="-122"/>
                <a:cs typeface="Verdana" pitchFamily="34" charset="0"/>
              </a:rPr>
              <a:t>此行文字没有被</a:t>
            </a:r>
            <a:r>
              <a:rPr kumimoji="1" lang="en-US" altLang="zh-CN" sz="1600" b="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style</a:t>
            </a:r>
            <a:r>
              <a:rPr kumimoji="1" lang="zh-CN" altLang="en-US" sz="1600" b="0" dirty="0">
                <a:solidFill>
                  <a:schemeClr val="tx2"/>
                </a:solidFill>
                <a:latin typeface="Verdana" pitchFamily="34" charset="0"/>
                <a:ea typeface="黑体" pitchFamily="49" charset="-122"/>
                <a:cs typeface="Verdana" pitchFamily="34" charset="0"/>
              </a:rPr>
              <a:t>属性定义</a:t>
            </a:r>
            <a:r>
              <a:rPr kumimoji="1" lang="en-US" altLang="zh-CN" sz="1600" b="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&lt;/p&gt;</a:t>
            </a:r>
          </a:p>
          <a:p>
            <a:pPr eaLnBrk="0" latinLnBrk="1" hangingPunct="0">
              <a:spcBef>
                <a:spcPts val="0"/>
              </a:spcBef>
            </a:pPr>
            <a:r>
              <a:rPr kumimoji="1" lang="en-US" altLang="zh-CN" sz="1600" b="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&lt;/body&gt;</a:t>
            </a:r>
          </a:p>
          <a:p>
            <a:pPr eaLnBrk="0" latinLnBrk="1" hangingPunct="0">
              <a:spcBef>
                <a:spcPts val="0"/>
              </a:spcBef>
            </a:pPr>
            <a:r>
              <a:rPr kumimoji="1" lang="en-US" altLang="zh-CN" sz="1600" b="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&lt;/html&gt; </a:t>
            </a:r>
            <a:endParaRPr lang="zh-CN" altLang="en-US" sz="1600" b="0" dirty="0">
              <a:latin typeface="Verdana" pitchFamily="34" charset="0"/>
              <a:ea typeface="黑体" pitchFamily="49" charset="-122"/>
              <a:cs typeface="Verdana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143000" y="2343150"/>
            <a:ext cx="38877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172200" y="1371600"/>
            <a:ext cx="2743200" cy="438150"/>
          </a:xfrm>
          <a:prstGeom prst="wedgeRoundRectCallout">
            <a:avLst>
              <a:gd name="adj1" fmla="val -120122"/>
              <a:gd name="adj2" fmla="val 147978"/>
              <a:gd name="adj3" fmla="val 16667"/>
            </a:avLst>
          </a:prstGeom>
          <a:solidFill>
            <a:srgbClr val="003399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tabLst>
                <a:tab pos="88900" algn="l"/>
              </a:tabLst>
              <a:defRPr/>
            </a:pPr>
            <a:r>
              <a:rPr lang="zh-CN" altLang="en-US" dirty="0">
                <a:solidFill>
                  <a:schemeClr val="bg1"/>
                </a:solidFill>
                <a:ea typeface="微软雅黑" pitchFamily="34" charset="-122"/>
              </a:rPr>
              <a:t>导入外</a:t>
            </a:r>
            <a:r>
              <a:rPr lang="zh-CN" altLang="en-US" dirty="0" smtClean="0">
                <a:solidFill>
                  <a:schemeClr val="bg1"/>
                </a:solidFill>
                <a:ea typeface="微软雅黑" pitchFamily="34" charset="-122"/>
              </a:rPr>
              <a:t>部样</a:t>
            </a:r>
            <a:r>
              <a:rPr lang="zh-CN" altLang="en-US" dirty="0">
                <a:solidFill>
                  <a:schemeClr val="bg1"/>
                </a:solidFill>
                <a:ea typeface="微软雅黑" pitchFamily="34" charset="-122"/>
              </a:rPr>
              <a:t>式文件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914400" y="3333750"/>
            <a:ext cx="38877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5562600" y="742950"/>
            <a:ext cx="1600200" cy="457200"/>
          </a:xfrm>
          <a:prstGeom prst="wedgeRoundRectCallout">
            <a:avLst>
              <a:gd name="adj1" fmla="val -106768"/>
              <a:gd name="adj2" fmla="val 144298"/>
              <a:gd name="adj3" fmla="val 16667"/>
            </a:avLst>
          </a:prstGeom>
          <a:solidFill>
            <a:srgbClr val="003399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tabLst>
                <a:tab pos="88900" algn="l"/>
              </a:tabLst>
              <a:defRPr/>
            </a:pPr>
            <a:r>
              <a:rPr lang="en-US" altLang="zh-CN" dirty="0">
                <a:solidFill>
                  <a:schemeClr val="bg1"/>
                </a:solidFill>
                <a:ea typeface="微软雅黑" pitchFamily="34" charset="-122"/>
              </a:rPr>
              <a:t>HTML</a:t>
            </a:r>
            <a:r>
              <a:rPr lang="zh-CN" altLang="en-US" dirty="0">
                <a:solidFill>
                  <a:schemeClr val="bg1"/>
                </a:solidFill>
                <a:ea typeface="微软雅黑" pitchFamily="34" charset="-122"/>
              </a:rPr>
              <a:t>文件</a:t>
            </a:r>
          </a:p>
        </p:txBody>
      </p:sp>
    </p:spTree>
    <p:extLst>
      <p:ext uri="{BB962C8B-B14F-4D97-AF65-F5344CB8AC3E}">
        <p14:creationId xmlns:p14="http://schemas.microsoft.com/office/powerpoint/2010/main" xmlns="" val="305229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7.2.4 CSS</a:t>
            </a:r>
            <a:r>
              <a:rPr lang="zh-CN" altLang="en-US" dirty="0" smtClean="0"/>
              <a:t>定义与引用</a:t>
            </a:r>
            <a:r>
              <a:rPr lang="en-US" altLang="zh-CN" dirty="0" smtClean="0"/>
              <a:t>-</a:t>
            </a:r>
            <a:r>
              <a:rPr lang="zh-CN" altLang="en-US" dirty="0" smtClean="0"/>
              <a:t>链接外部样式表</a:t>
            </a:r>
          </a:p>
        </p:txBody>
      </p:sp>
      <p:sp>
        <p:nvSpPr>
          <p:cNvPr id="32770" name="矩形 2"/>
          <p:cNvSpPr>
            <a:spLocks noChangeArrowheads="1"/>
          </p:cNvSpPr>
          <p:nvPr/>
        </p:nvSpPr>
        <p:spPr bwMode="auto">
          <a:xfrm>
            <a:off x="533400" y="799665"/>
            <a:ext cx="8534400" cy="390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tabLst>
                <a:tab pos="88900" algn="l"/>
              </a:tabLst>
            </a:pPr>
            <a:r>
              <a:rPr lang="zh-CN" altLang="en-US" dirty="0">
                <a:ea typeface="黑体" pitchFamily="49" charset="-122"/>
              </a:rPr>
              <a:t>基本语法：</a:t>
            </a:r>
            <a:endParaRPr lang="en-US" altLang="zh-CN" dirty="0">
              <a:ea typeface="黑体" pitchFamily="49" charset="-122"/>
            </a:endParaRPr>
          </a:p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tabLst>
                <a:tab pos="88900" algn="l"/>
              </a:tabLst>
            </a:pPr>
            <a:r>
              <a:rPr lang="en-US" altLang="zh-CN" sz="1800" dirty="0">
                <a:solidFill>
                  <a:srgbClr val="FF0000"/>
                </a:solidFill>
                <a:ea typeface="黑体" pitchFamily="49" charset="-122"/>
              </a:rPr>
              <a:t>&lt;link type="text/</a:t>
            </a:r>
            <a:r>
              <a:rPr lang="en-US" altLang="zh-CN" sz="1800" dirty="0" err="1">
                <a:solidFill>
                  <a:srgbClr val="FF0000"/>
                </a:solidFill>
                <a:ea typeface="黑体" pitchFamily="49" charset="-122"/>
              </a:rPr>
              <a:t>css</a:t>
            </a:r>
            <a:r>
              <a:rPr lang="en-US" altLang="zh-CN" sz="1800" dirty="0">
                <a:solidFill>
                  <a:srgbClr val="FF0000"/>
                </a:solidFill>
                <a:ea typeface="黑体" pitchFamily="49" charset="-122"/>
              </a:rPr>
              <a:t>" </a:t>
            </a:r>
            <a:r>
              <a:rPr lang="en-US" altLang="zh-CN" sz="1800" dirty="0" err="1">
                <a:solidFill>
                  <a:srgbClr val="FF0000"/>
                </a:solidFill>
                <a:ea typeface="黑体" pitchFamily="49" charset="-122"/>
              </a:rPr>
              <a:t>rel</a:t>
            </a:r>
            <a:r>
              <a:rPr lang="en-US" altLang="zh-CN" sz="1800" dirty="0">
                <a:solidFill>
                  <a:srgbClr val="FF0000"/>
                </a:solidFill>
                <a:ea typeface="黑体" pitchFamily="49" charset="-122"/>
              </a:rPr>
              <a:t>="</a:t>
            </a:r>
            <a:r>
              <a:rPr lang="en-US" altLang="zh-CN" sz="1800" dirty="0" err="1">
                <a:solidFill>
                  <a:srgbClr val="FF0000"/>
                </a:solidFill>
                <a:ea typeface="黑体" pitchFamily="49" charset="-122"/>
              </a:rPr>
              <a:t>stylesheet</a:t>
            </a:r>
            <a:r>
              <a:rPr lang="en-US" altLang="zh-CN" sz="1800" dirty="0">
                <a:solidFill>
                  <a:srgbClr val="FF0000"/>
                </a:solidFill>
                <a:ea typeface="黑体" pitchFamily="49" charset="-122"/>
              </a:rPr>
              <a:t>" </a:t>
            </a:r>
            <a:r>
              <a:rPr lang="en-US" altLang="zh-CN" sz="1800" dirty="0" err="1">
                <a:solidFill>
                  <a:srgbClr val="FF0000"/>
                </a:solidFill>
                <a:ea typeface="黑体" pitchFamily="49" charset="-122"/>
              </a:rPr>
              <a:t>href</a:t>
            </a:r>
            <a:r>
              <a:rPr lang="en-US" altLang="zh-CN" sz="1800" dirty="0">
                <a:solidFill>
                  <a:srgbClr val="FF0000"/>
                </a:solidFill>
                <a:ea typeface="黑体" pitchFamily="49" charset="-122"/>
              </a:rPr>
              <a:t>="</a:t>
            </a:r>
            <a:r>
              <a:rPr lang="zh-CN" altLang="en-US" sz="1800" dirty="0">
                <a:solidFill>
                  <a:srgbClr val="FF0000"/>
                </a:solidFill>
                <a:ea typeface="黑体" pitchFamily="49" charset="-122"/>
              </a:rPr>
              <a:t>外部样式表的文件名称</a:t>
            </a:r>
            <a:r>
              <a:rPr lang="en-US" altLang="zh-CN" sz="1800" dirty="0">
                <a:solidFill>
                  <a:srgbClr val="FF0000"/>
                </a:solidFill>
                <a:ea typeface="黑体" pitchFamily="49" charset="-122"/>
              </a:rPr>
              <a:t>"/ &gt;</a:t>
            </a:r>
          </a:p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tabLst>
                <a:tab pos="88900" algn="l"/>
              </a:tabLst>
            </a:pPr>
            <a:r>
              <a:rPr lang="zh-CN" altLang="en-US" dirty="0">
                <a:ea typeface="黑体" pitchFamily="49" charset="-122"/>
              </a:rPr>
              <a:t>语法说明：</a:t>
            </a:r>
          </a:p>
          <a:p>
            <a:pPr lvl="1" eaLnBrk="0" hangingPunct="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Ø"/>
              <a:tabLst>
                <a:tab pos="88900" algn="l"/>
              </a:tabLst>
            </a:pPr>
            <a:r>
              <a:rPr lang="en-US" altLang="zh-CN" dirty="0">
                <a:ea typeface="黑体" pitchFamily="49" charset="-122"/>
              </a:rPr>
              <a:t>&lt;link&gt;</a:t>
            </a:r>
            <a:r>
              <a:rPr lang="zh-CN" altLang="en-US" dirty="0">
                <a:ea typeface="黑体" pitchFamily="49" charset="-122"/>
              </a:rPr>
              <a:t>标记是单标记，放在头部，不使用</a:t>
            </a:r>
            <a:r>
              <a:rPr lang="en-US" altLang="zh-CN" dirty="0">
                <a:ea typeface="黑体" pitchFamily="49" charset="-122"/>
              </a:rPr>
              <a:t>style</a:t>
            </a:r>
            <a:r>
              <a:rPr lang="zh-CN" altLang="en-US" dirty="0">
                <a:ea typeface="黑体" pitchFamily="49" charset="-122"/>
              </a:rPr>
              <a:t>标记。</a:t>
            </a:r>
            <a:endParaRPr lang="en-US" altLang="zh-CN" dirty="0">
              <a:ea typeface="黑体" pitchFamily="49" charset="-122"/>
            </a:endParaRPr>
          </a:p>
          <a:p>
            <a:pPr lvl="1" eaLnBrk="0" hangingPunct="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Ø"/>
              <a:tabLst>
                <a:tab pos="88900" algn="l"/>
              </a:tabLst>
            </a:pPr>
            <a:r>
              <a:rPr lang="zh-CN" altLang="en-US" dirty="0">
                <a:ea typeface="黑体" pitchFamily="49" charset="-122"/>
              </a:rPr>
              <a:t>外部样式表的文件名称必须带</a:t>
            </a:r>
            <a:r>
              <a:rPr lang="zh-CN" altLang="en-US" u="sng" dirty="0">
                <a:ea typeface="黑体" pitchFamily="49" charset="-122"/>
              </a:rPr>
              <a:t>后缀名</a:t>
            </a:r>
            <a:r>
              <a:rPr lang="en-US" altLang="zh-CN" u="sng" dirty="0">
                <a:ea typeface="黑体" pitchFamily="49" charset="-122"/>
              </a:rPr>
              <a:t>.</a:t>
            </a:r>
            <a:r>
              <a:rPr lang="en-US" altLang="zh-CN" u="sng" dirty="0" err="1">
                <a:ea typeface="黑体" pitchFamily="49" charset="-122"/>
              </a:rPr>
              <a:t>css</a:t>
            </a:r>
            <a:r>
              <a:rPr lang="zh-CN" altLang="en-US" u="sng" dirty="0">
                <a:ea typeface="黑体" pitchFamily="49" charset="-122"/>
              </a:rPr>
              <a:t>。</a:t>
            </a:r>
            <a:endParaRPr lang="zh-CN" altLang="en-US" dirty="0">
              <a:ea typeface="黑体" pitchFamily="49" charset="-122"/>
            </a:endParaRPr>
          </a:p>
          <a:p>
            <a:pPr lvl="1" eaLnBrk="0" hangingPunct="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Ø"/>
              <a:tabLst>
                <a:tab pos="88900" algn="l"/>
              </a:tabLst>
            </a:pPr>
            <a:r>
              <a:rPr lang="en-US" altLang="zh-CN" dirty="0">
                <a:ea typeface="黑体" pitchFamily="49" charset="-122"/>
              </a:rPr>
              <a:t>CSS</a:t>
            </a:r>
            <a:r>
              <a:rPr lang="zh-CN" altLang="en-US" dirty="0">
                <a:ea typeface="黑体" pitchFamily="49" charset="-122"/>
              </a:rPr>
              <a:t>文件一定是纯文本格式。</a:t>
            </a:r>
          </a:p>
          <a:p>
            <a:pPr lvl="1" eaLnBrk="0" hangingPunct="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Ø"/>
              <a:tabLst>
                <a:tab pos="88900" algn="l"/>
              </a:tabLst>
            </a:pPr>
            <a:r>
              <a:rPr lang="zh-CN" altLang="en-US" dirty="0">
                <a:ea typeface="黑体" pitchFamily="49" charset="-122"/>
              </a:rPr>
              <a:t>外部样式表修改后所</a:t>
            </a:r>
            <a:r>
              <a:rPr lang="zh-CN" altLang="en-US" u="sng" dirty="0">
                <a:ea typeface="黑体" pitchFamily="49" charset="-122"/>
              </a:rPr>
              <a:t>有引用的页面样式自动地更新</a:t>
            </a:r>
            <a:r>
              <a:rPr lang="zh-CN" altLang="en-US" dirty="0">
                <a:ea typeface="黑体" pitchFamily="49" charset="-122"/>
              </a:rPr>
              <a:t>；</a:t>
            </a:r>
          </a:p>
          <a:p>
            <a:pPr lvl="1" eaLnBrk="0" hangingPunct="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Ø"/>
              <a:tabLst>
                <a:tab pos="88900" algn="l"/>
              </a:tabLst>
            </a:pPr>
            <a:r>
              <a:rPr lang="zh-CN" altLang="en-US" dirty="0">
                <a:ea typeface="黑体" pitchFamily="49" charset="-122"/>
              </a:rPr>
              <a:t>外部样式表优先级低于内部样式表；</a:t>
            </a:r>
          </a:p>
          <a:p>
            <a:pPr lvl="1" eaLnBrk="0" hangingPunct="0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Ø"/>
              <a:tabLst>
                <a:tab pos="88900" algn="l"/>
              </a:tabLst>
            </a:pPr>
            <a:r>
              <a:rPr lang="zh-CN" altLang="en-US" dirty="0">
                <a:ea typeface="黑体" pitchFamily="49" charset="-122"/>
              </a:rPr>
              <a:t>同时链接几个外部样式表时按“最近优先的原则”。</a:t>
            </a:r>
          </a:p>
        </p:txBody>
      </p:sp>
    </p:spTree>
    <p:extLst>
      <p:ext uri="{BB962C8B-B14F-4D97-AF65-F5344CB8AC3E}">
        <p14:creationId xmlns:p14="http://schemas.microsoft.com/office/powerpoint/2010/main" xmlns="" val="42108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链接外部样式表案例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33400" y="857250"/>
            <a:ext cx="4800600" cy="3416320"/>
          </a:xfrm>
          <a:prstGeom prst="rect">
            <a:avLst/>
          </a:prstGeom>
          <a:noFill/>
          <a:ln w="9525">
            <a:solidFill>
              <a:srgbClr val="0000F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1" hangingPunct="0">
              <a:spcBef>
                <a:spcPts val="0"/>
              </a:spcBef>
              <a:buFont typeface="Wingdings" pitchFamily="2" charset="2"/>
              <a:buNone/>
            </a:pPr>
            <a:r>
              <a:rPr kumimoji="1" lang="en-US" altLang="zh-CN" sz="1800" dirty="0">
                <a:solidFill>
                  <a:srgbClr val="232323"/>
                </a:solidFill>
                <a:ea typeface="黑体" pitchFamily="49" charset="-122"/>
              </a:rPr>
              <a:t>&lt;html&gt;</a:t>
            </a:r>
          </a:p>
          <a:p>
            <a:pPr eaLnBrk="0" latinLnBrk="1" hangingPunct="0">
              <a:spcBef>
                <a:spcPts val="0"/>
              </a:spcBef>
              <a:buFont typeface="Wingdings" pitchFamily="2" charset="2"/>
              <a:buNone/>
            </a:pPr>
            <a:r>
              <a:rPr kumimoji="1" lang="en-US" altLang="zh-CN" sz="1800" dirty="0">
                <a:solidFill>
                  <a:srgbClr val="232323"/>
                </a:solidFill>
                <a:ea typeface="黑体" pitchFamily="49" charset="-122"/>
              </a:rPr>
              <a:t>&lt;head&gt;</a:t>
            </a:r>
          </a:p>
          <a:p>
            <a:pPr eaLnBrk="0" latinLnBrk="1" hangingPunct="0">
              <a:spcBef>
                <a:spcPts val="0"/>
              </a:spcBef>
              <a:buFont typeface="Wingdings" pitchFamily="2" charset="2"/>
              <a:buNone/>
            </a:pPr>
            <a:r>
              <a:rPr kumimoji="1" lang="en-US" altLang="zh-CN" sz="1800" dirty="0">
                <a:solidFill>
                  <a:srgbClr val="232323"/>
                </a:solidFill>
                <a:ea typeface="黑体" pitchFamily="49" charset="-122"/>
              </a:rPr>
              <a:t>  &lt;title&gt;</a:t>
            </a:r>
            <a:r>
              <a:rPr kumimoji="1" lang="zh-CN" altLang="en-US" sz="1800" dirty="0">
                <a:solidFill>
                  <a:srgbClr val="232323"/>
                </a:solidFill>
                <a:ea typeface="黑体" pitchFamily="49" charset="-122"/>
              </a:rPr>
              <a:t>链接外部样式表</a:t>
            </a:r>
            <a:r>
              <a:rPr kumimoji="1" lang="en-US" altLang="zh-CN" sz="1800" dirty="0">
                <a:solidFill>
                  <a:srgbClr val="232323"/>
                </a:solidFill>
                <a:ea typeface="黑体" pitchFamily="49" charset="-122"/>
              </a:rPr>
              <a:t>&lt;/title&gt;</a:t>
            </a:r>
          </a:p>
          <a:p>
            <a:pPr eaLnBrk="0" latinLnBrk="1" hangingPunct="0">
              <a:spcBef>
                <a:spcPts val="0"/>
              </a:spcBef>
              <a:buFont typeface="Wingdings" pitchFamily="2" charset="2"/>
              <a:buNone/>
            </a:pPr>
            <a:r>
              <a:rPr kumimoji="1" lang="en-US" altLang="zh-CN" sz="1800" dirty="0">
                <a:solidFill>
                  <a:srgbClr val="232323"/>
                </a:solidFill>
                <a:ea typeface="黑体" pitchFamily="49" charset="-122"/>
              </a:rPr>
              <a:t>  &lt;link </a:t>
            </a:r>
            <a:r>
              <a:rPr kumimoji="1" lang="en-US" altLang="zh-CN" sz="1800" dirty="0" err="1">
                <a:solidFill>
                  <a:srgbClr val="232323"/>
                </a:solidFill>
                <a:ea typeface="黑体" pitchFamily="49" charset="-122"/>
              </a:rPr>
              <a:t>rel</a:t>
            </a:r>
            <a:r>
              <a:rPr kumimoji="1" lang="en-US" altLang="zh-CN" sz="1800" dirty="0">
                <a:solidFill>
                  <a:srgbClr val="232323"/>
                </a:solidFill>
                <a:ea typeface="黑体" pitchFamily="49" charset="-122"/>
              </a:rPr>
              <a:t>="</a:t>
            </a:r>
            <a:r>
              <a:rPr kumimoji="1" lang="en-US" altLang="zh-CN" sz="1800" dirty="0" err="1">
                <a:solidFill>
                  <a:srgbClr val="232323"/>
                </a:solidFill>
                <a:ea typeface="黑体" pitchFamily="49" charset="-122"/>
              </a:rPr>
              <a:t>stylesheet</a:t>
            </a:r>
            <a:r>
              <a:rPr kumimoji="1" lang="en-US" altLang="zh-CN" sz="1800" dirty="0">
                <a:solidFill>
                  <a:srgbClr val="232323"/>
                </a:solidFill>
                <a:ea typeface="黑体" pitchFamily="49" charset="-122"/>
              </a:rPr>
              <a:t>" type=</a:t>
            </a:r>
          </a:p>
          <a:p>
            <a:pPr eaLnBrk="0" latinLnBrk="1" hangingPunct="0">
              <a:spcBef>
                <a:spcPts val="0"/>
              </a:spcBef>
              <a:buFont typeface="Wingdings" pitchFamily="2" charset="2"/>
              <a:buNone/>
            </a:pPr>
            <a:r>
              <a:rPr kumimoji="1" lang="en-US" altLang="zh-CN" sz="1800" dirty="0">
                <a:solidFill>
                  <a:srgbClr val="232323"/>
                </a:solidFill>
                <a:ea typeface="黑体" pitchFamily="49" charset="-122"/>
              </a:rPr>
              <a:t>"text/</a:t>
            </a:r>
            <a:r>
              <a:rPr kumimoji="1" lang="en-US" altLang="zh-CN" sz="1800" dirty="0" err="1">
                <a:solidFill>
                  <a:srgbClr val="232323"/>
                </a:solidFill>
                <a:ea typeface="黑体" pitchFamily="49" charset="-122"/>
              </a:rPr>
              <a:t>css</a:t>
            </a:r>
            <a:r>
              <a:rPr kumimoji="1" lang="en-US" altLang="zh-CN" sz="1800" dirty="0">
                <a:solidFill>
                  <a:srgbClr val="232323"/>
                </a:solidFill>
                <a:ea typeface="黑体" pitchFamily="49" charset="-122"/>
              </a:rPr>
              <a:t>" </a:t>
            </a:r>
            <a:r>
              <a:rPr kumimoji="1" lang="en-US" altLang="zh-CN" sz="1800" dirty="0" err="1">
                <a:solidFill>
                  <a:srgbClr val="232323"/>
                </a:solidFill>
                <a:ea typeface="黑体" pitchFamily="49" charset="-122"/>
              </a:rPr>
              <a:t>href</a:t>
            </a:r>
            <a:r>
              <a:rPr kumimoji="1" lang="en-US" altLang="zh-CN" sz="1800" dirty="0">
                <a:solidFill>
                  <a:srgbClr val="232323"/>
                </a:solidFill>
                <a:ea typeface="黑体" pitchFamily="49" charset="-122"/>
              </a:rPr>
              <a:t>="</a:t>
            </a:r>
            <a:r>
              <a:rPr kumimoji="1" lang="en-US" altLang="zh-CN" sz="1800" dirty="0" err="1">
                <a:solidFill>
                  <a:srgbClr val="232323"/>
                </a:solidFill>
                <a:ea typeface="黑体" pitchFamily="49" charset="-122"/>
              </a:rPr>
              <a:t>style.css</a:t>
            </a:r>
            <a:r>
              <a:rPr kumimoji="1" lang="en-US" altLang="zh-CN" sz="1800" dirty="0">
                <a:solidFill>
                  <a:srgbClr val="232323"/>
                </a:solidFill>
                <a:ea typeface="黑体" pitchFamily="49" charset="-122"/>
              </a:rPr>
              <a:t>"&gt;</a:t>
            </a:r>
          </a:p>
          <a:p>
            <a:pPr eaLnBrk="0" latinLnBrk="1" hangingPunct="0">
              <a:spcBef>
                <a:spcPts val="0"/>
              </a:spcBef>
              <a:buFont typeface="Wingdings" pitchFamily="2" charset="2"/>
              <a:buNone/>
            </a:pPr>
            <a:r>
              <a:rPr kumimoji="1" lang="en-US" altLang="zh-CN" sz="1800" dirty="0">
                <a:solidFill>
                  <a:srgbClr val="232323"/>
                </a:solidFill>
                <a:ea typeface="黑体" pitchFamily="49" charset="-122"/>
              </a:rPr>
              <a:t>&lt;/head&gt;</a:t>
            </a:r>
          </a:p>
          <a:p>
            <a:pPr eaLnBrk="0" latinLnBrk="1" hangingPunct="0">
              <a:spcBef>
                <a:spcPts val="0"/>
              </a:spcBef>
              <a:buFont typeface="Wingdings" pitchFamily="2" charset="2"/>
              <a:buNone/>
            </a:pPr>
            <a:r>
              <a:rPr kumimoji="1" lang="en-US" altLang="zh-CN" sz="1800" dirty="0">
                <a:solidFill>
                  <a:srgbClr val="232323"/>
                </a:solidFill>
                <a:ea typeface="黑体" pitchFamily="49" charset="-122"/>
              </a:rPr>
              <a:t>&lt;body&gt;</a:t>
            </a:r>
          </a:p>
          <a:p>
            <a:pPr eaLnBrk="0" latinLnBrk="1" hangingPunct="0">
              <a:spcBef>
                <a:spcPts val="0"/>
              </a:spcBef>
              <a:buFont typeface="Wingdings" pitchFamily="2" charset="2"/>
              <a:buNone/>
            </a:pPr>
            <a:r>
              <a:rPr kumimoji="1" lang="en-US" altLang="zh-CN" sz="1800" dirty="0">
                <a:solidFill>
                  <a:srgbClr val="232323"/>
                </a:solidFill>
                <a:ea typeface="黑体" pitchFamily="49" charset="-122"/>
              </a:rPr>
              <a:t>  &lt;p class="p1"&gt;</a:t>
            </a:r>
            <a:r>
              <a:rPr kumimoji="1" lang="zh-CN" altLang="en-US" sz="1800" dirty="0">
                <a:solidFill>
                  <a:srgbClr val="232323"/>
                </a:solidFill>
                <a:ea typeface="黑体" pitchFamily="49" charset="-122"/>
              </a:rPr>
              <a:t>此行文字被</a:t>
            </a:r>
            <a:r>
              <a:rPr kumimoji="1" lang="en-US" altLang="zh-CN" sz="1800" dirty="0">
                <a:solidFill>
                  <a:srgbClr val="232323"/>
                </a:solidFill>
                <a:ea typeface="黑体" pitchFamily="49" charset="-122"/>
              </a:rPr>
              <a:t>style</a:t>
            </a:r>
          </a:p>
          <a:p>
            <a:pPr eaLnBrk="0" latinLnBrk="1" hangingPunct="0">
              <a:spcBef>
                <a:spcPts val="0"/>
              </a:spcBef>
              <a:buFont typeface="Wingdings" pitchFamily="2" charset="2"/>
              <a:buNone/>
            </a:pPr>
            <a:r>
              <a:rPr kumimoji="1" lang="zh-CN" altLang="en-US" sz="1800" dirty="0">
                <a:solidFill>
                  <a:srgbClr val="232323"/>
                </a:solidFill>
                <a:ea typeface="黑体" pitchFamily="49" charset="-122"/>
              </a:rPr>
              <a:t>属性定义为蓝色显示</a:t>
            </a:r>
            <a:r>
              <a:rPr kumimoji="1" lang="en-US" altLang="zh-CN" sz="1800" dirty="0">
                <a:solidFill>
                  <a:srgbClr val="232323"/>
                </a:solidFill>
                <a:ea typeface="黑体" pitchFamily="49" charset="-122"/>
              </a:rPr>
              <a:t>&lt;/p&gt;</a:t>
            </a:r>
          </a:p>
          <a:p>
            <a:pPr eaLnBrk="0" latinLnBrk="1" hangingPunct="0">
              <a:spcBef>
                <a:spcPts val="0"/>
              </a:spcBef>
              <a:buFont typeface="Wingdings" pitchFamily="2" charset="2"/>
              <a:buNone/>
            </a:pPr>
            <a:r>
              <a:rPr kumimoji="1" lang="en-US" altLang="zh-CN" sz="1800" dirty="0">
                <a:solidFill>
                  <a:srgbClr val="232323"/>
                </a:solidFill>
                <a:ea typeface="黑体" pitchFamily="49" charset="-122"/>
              </a:rPr>
              <a:t>  &lt;p&gt;</a:t>
            </a:r>
            <a:r>
              <a:rPr kumimoji="1" lang="zh-CN" altLang="en-US" sz="1800" dirty="0">
                <a:solidFill>
                  <a:srgbClr val="232323"/>
                </a:solidFill>
                <a:ea typeface="黑体" pitchFamily="49" charset="-122"/>
              </a:rPr>
              <a:t>此行文字没有被</a:t>
            </a:r>
            <a:r>
              <a:rPr kumimoji="1" lang="en-US" altLang="zh-CN" sz="1800" dirty="0">
                <a:solidFill>
                  <a:srgbClr val="232323"/>
                </a:solidFill>
                <a:ea typeface="黑体" pitchFamily="49" charset="-122"/>
              </a:rPr>
              <a:t>style</a:t>
            </a:r>
            <a:r>
              <a:rPr kumimoji="1" lang="zh-CN" altLang="en-US" sz="1800" dirty="0">
                <a:solidFill>
                  <a:srgbClr val="232323"/>
                </a:solidFill>
                <a:ea typeface="黑体" pitchFamily="49" charset="-122"/>
              </a:rPr>
              <a:t>属性定义</a:t>
            </a:r>
            <a:r>
              <a:rPr kumimoji="1" lang="en-US" altLang="zh-CN" sz="1800" dirty="0">
                <a:solidFill>
                  <a:srgbClr val="232323"/>
                </a:solidFill>
                <a:ea typeface="黑体" pitchFamily="49" charset="-122"/>
              </a:rPr>
              <a:t>&lt;/p&gt;</a:t>
            </a:r>
          </a:p>
          <a:p>
            <a:pPr eaLnBrk="0" latinLnBrk="1" hangingPunct="0">
              <a:spcBef>
                <a:spcPts val="0"/>
              </a:spcBef>
              <a:buFont typeface="Wingdings" pitchFamily="2" charset="2"/>
              <a:buNone/>
            </a:pPr>
            <a:r>
              <a:rPr kumimoji="1" lang="en-US" altLang="zh-CN" sz="1800" dirty="0">
                <a:solidFill>
                  <a:srgbClr val="232323"/>
                </a:solidFill>
                <a:ea typeface="黑体" pitchFamily="49" charset="-122"/>
              </a:rPr>
              <a:t>&lt;/body&gt;</a:t>
            </a:r>
          </a:p>
          <a:p>
            <a:pPr eaLnBrk="0" latinLnBrk="1" hangingPunct="0">
              <a:spcBef>
                <a:spcPts val="0"/>
              </a:spcBef>
              <a:buFont typeface="Wingdings" pitchFamily="2" charset="2"/>
              <a:buNone/>
            </a:pPr>
            <a:r>
              <a:rPr kumimoji="1" lang="en-US" altLang="zh-CN" sz="1800" dirty="0">
                <a:solidFill>
                  <a:srgbClr val="232323"/>
                </a:solidFill>
                <a:ea typeface="黑体" pitchFamily="49" charset="-122"/>
              </a:rPr>
              <a:t>&lt;/html&gt; </a:t>
            </a:r>
            <a:endParaRPr kumimoji="1" lang="zh-CN" altLang="en-US" sz="1800" dirty="0">
              <a:solidFill>
                <a:srgbClr val="232323"/>
              </a:solidFill>
              <a:ea typeface="黑体" pitchFamily="49" charset="-122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324600" y="2952750"/>
            <a:ext cx="2592387" cy="485775"/>
          </a:xfrm>
          <a:prstGeom prst="wedgeRoundRectCallout">
            <a:avLst>
              <a:gd name="adj1" fmla="val -29604"/>
              <a:gd name="adj2" fmla="val -113579"/>
              <a:gd name="adj3" fmla="val 16667"/>
            </a:avLst>
          </a:prstGeom>
          <a:solidFill>
            <a:srgbClr val="0000FA"/>
          </a:solidFill>
          <a:ln w="9525" algn="ctr">
            <a:solidFill>
              <a:srgbClr val="003399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tabLst>
                <a:tab pos="88900" algn="l"/>
              </a:tabLst>
              <a:defRPr/>
            </a:pPr>
            <a:r>
              <a:rPr lang="zh-CN" altLang="en-US" dirty="0">
                <a:solidFill>
                  <a:schemeClr val="bg1"/>
                </a:solidFill>
                <a:ea typeface="微软雅黑" pitchFamily="34" charset="-122"/>
              </a:rPr>
              <a:t>外部样式文件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562600" y="1657350"/>
            <a:ext cx="3276600" cy="1255728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1" hangingPunct="0">
              <a:lnSpc>
                <a:spcPct val="75000"/>
              </a:lnSpc>
              <a:spcBef>
                <a:spcPct val="50000"/>
              </a:spcBef>
            </a:pPr>
            <a:r>
              <a:rPr kumimoji="1" lang="en-US" altLang="zh-CN" sz="1800" dirty="0">
                <a:solidFill>
                  <a:schemeClr val="tx2"/>
                </a:solidFill>
                <a:ea typeface="黑体" pitchFamily="49" charset="-122"/>
              </a:rPr>
              <a:t>/* </a:t>
            </a:r>
            <a:r>
              <a:rPr kumimoji="1" lang="en-US" altLang="zh-CN" sz="1800" dirty="0" err="1">
                <a:solidFill>
                  <a:schemeClr val="tx2"/>
                </a:solidFill>
                <a:ea typeface="黑体" pitchFamily="49" charset="-122"/>
              </a:rPr>
              <a:t>style.css</a:t>
            </a:r>
            <a:r>
              <a:rPr kumimoji="1" lang="en-US" altLang="zh-CN" sz="1800" dirty="0">
                <a:solidFill>
                  <a:schemeClr val="tx2"/>
                </a:solidFill>
                <a:ea typeface="黑体" pitchFamily="49" charset="-122"/>
              </a:rPr>
              <a:t>*/</a:t>
            </a:r>
          </a:p>
          <a:p>
            <a:pPr eaLnBrk="0" latinLnBrk="1" hangingPunct="0">
              <a:lnSpc>
                <a:spcPct val="75000"/>
              </a:lnSpc>
              <a:spcBef>
                <a:spcPct val="50000"/>
              </a:spcBef>
            </a:pPr>
            <a:r>
              <a:rPr lang="en-US" altLang="zh-CN" sz="1800" b="0" dirty="0">
                <a:solidFill>
                  <a:schemeClr val="tx2"/>
                </a:solidFill>
                <a:ea typeface="黑体" pitchFamily="49" charset="-122"/>
              </a:rPr>
              <a:t>.p1{font-size:18px; </a:t>
            </a:r>
          </a:p>
          <a:p>
            <a:pPr marL="179388" lvl="1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charset="0"/>
              <a:buNone/>
            </a:pPr>
            <a:r>
              <a:rPr lang="en-US" altLang="zh-CN" sz="1800" b="0" dirty="0">
                <a:solidFill>
                  <a:schemeClr val="tx2"/>
                </a:solidFill>
                <a:ea typeface="黑体" pitchFamily="49" charset="-122"/>
              </a:rPr>
              <a:t>   </a:t>
            </a:r>
            <a:r>
              <a:rPr lang="en-US" altLang="zh-CN" sz="1800" b="0" dirty="0" err="1">
                <a:solidFill>
                  <a:schemeClr val="tx2"/>
                </a:solidFill>
                <a:ea typeface="黑体" pitchFamily="49" charset="-122"/>
              </a:rPr>
              <a:t>color:blue</a:t>
            </a:r>
            <a:r>
              <a:rPr lang="en-US" altLang="zh-CN" sz="1800" b="0" dirty="0">
                <a:solidFill>
                  <a:schemeClr val="tx2"/>
                </a:solidFill>
                <a:ea typeface="黑体" pitchFamily="49" charset="-122"/>
              </a:rPr>
              <a:t>;</a:t>
            </a:r>
          </a:p>
          <a:p>
            <a:pPr marL="179388" lvl="1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charset="0"/>
              <a:buNone/>
            </a:pPr>
            <a:r>
              <a:rPr lang="en-US" altLang="zh-CN" sz="1800" b="0" dirty="0">
                <a:solidFill>
                  <a:schemeClr val="tx2"/>
                </a:solidFill>
                <a:ea typeface="黑体" pitchFamily="49" charset="-122"/>
              </a:rPr>
              <a:t>}</a:t>
            </a:r>
            <a:endParaRPr lang="en-US" altLang="zh-CN" sz="1800" b="0" dirty="0">
              <a:ea typeface="黑体" pitchFamily="49" charset="-122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618164" y="800100"/>
            <a:ext cx="2763837" cy="371475"/>
          </a:xfrm>
          <a:prstGeom prst="wedgeRoundRectCallout">
            <a:avLst>
              <a:gd name="adj1" fmla="val -76331"/>
              <a:gd name="adj2" fmla="val 222451"/>
              <a:gd name="adj3" fmla="val 16667"/>
            </a:avLst>
          </a:prstGeom>
          <a:solidFill>
            <a:srgbClr val="0000F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tabLst>
                <a:tab pos="88900" algn="l"/>
              </a:tabLst>
              <a:defRPr/>
            </a:pPr>
            <a:r>
              <a:rPr lang="zh-CN" altLang="en-US" dirty="0">
                <a:solidFill>
                  <a:schemeClr val="bg1"/>
                </a:solidFill>
                <a:ea typeface="微软雅黑" pitchFamily="34" charset="-122"/>
              </a:rPr>
              <a:t>链接外部样式文件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862014" y="2000250"/>
            <a:ext cx="43195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5713414" y="4000501"/>
            <a:ext cx="2592387" cy="411956"/>
          </a:xfrm>
          <a:prstGeom prst="wedgeRoundRectCallout">
            <a:avLst>
              <a:gd name="adj1" fmla="val -150385"/>
              <a:gd name="adj2" fmla="val -266077"/>
              <a:gd name="adj3" fmla="val 16667"/>
            </a:avLst>
          </a:prstGeom>
          <a:solidFill>
            <a:srgbClr val="0000FA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tabLst>
                <a:tab pos="88900" algn="l"/>
              </a:tabLst>
              <a:defRPr/>
            </a:pPr>
            <a:r>
              <a:rPr lang="en-US" altLang="zh-CN" dirty="0" smtClean="0">
                <a:solidFill>
                  <a:schemeClr val="bg1"/>
                </a:solidFill>
                <a:ea typeface="微软雅黑" pitchFamily="34" charset="-122"/>
              </a:rPr>
              <a:t>+</a:t>
            </a:r>
            <a:r>
              <a:rPr lang="zh-CN" altLang="en-US" dirty="0" smtClean="0">
                <a:solidFill>
                  <a:schemeClr val="bg1"/>
                </a:solidFill>
                <a:ea typeface="微软雅黑" pitchFamily="34" charset="-122"/>
              </a:rPr>
              <a:t>引</a:t>
            </a:r>
            <a:r>
              <a:rPr lang="zh-CN" altLang="en-US" dirty="0">
                <a:solidFill>
                  <a:schemeClr val="bg1"/>
                </a:solidFill>
                <a:ea typeface="微软雅黑" pitchFamily="34" charset="-122"/>
              </a:rPr>
              <a:t>用外部样式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838200" y="3143250"/>
            <a:ext cx="3692525" cy="345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6782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7.3 CSS</a:t>
            </a:r>
            <a:r>
              <a:rPr lang="zh-CN" altLang="en-US" smtClean="0"/>
              <a:t>继承与层叠</a:t>
            </a:r>
          </a:p>
        </p:txBody>
      </p:sp>
      <p:sp>
        <p:nvSpPr>
          <p:cNvPr id="34818" name="矩形 2"/>
          <p:cNvSpPr>
            <a:spLocks noChangeArrowheads="1"/>
          </p:cNvSpPr>
          <p:nvPr/>
        </p:nvSpPr>
        <p:spPr bwMode="auto">
          <a:xfrm>
            <a:off x="533400" y="819150"/>
            <a:ext cx="8610600" cy="288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u"/>
            </a:pPr>
            <a:r>
              <a:rPr lang="zh-CN" altLang="en-US" sz="2800" dirty="0">
                <a:ea typeface="黑体" pitchFamily="49" charset="-122"/>
              </a:rPr>
              <a:t>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样式表的继承规则是子标记继承父标记的样式。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div{</a:t>
            </a:r>
            <a:r>
              <a:rPr lang="en-US" altLang="zh-CN" sz="1800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color:blue;font-weight:bold</a:t>
            </a:r>
            <a:r>
              <a:rPr lang="en-US" altLang="zh-CN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;}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</a:pPr>
            <a:r>
              <a:rPr lang="en-US" altLang="zh-CN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 &lt;div&gt;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</a:pPr>
            <a:r>
              <a:rPr lang="en-US" altLang="zh-CN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         &lt;p&gt;  </a:t>
            </a:r>
            <a:r>
              <a:rPr lang="zh-CN" altLang="en-US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继承标记</a:t>
            </a:r>
            <a:r>
              <a:rPr lang="en-US" altLang="zh-CN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div</a:t>
            </a:r>
            <a:r>
              <a:rPr lang="zh-CN" altLang="en-US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的样式</a:t>
            </a:r>
            <a:r>
              <a:rPr lang="en-US" altLang="zh-CN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&lt;/p&gt;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</a:pPr>
            <a:r>
              <a:rPr lang="en-US" altLang="zh-CN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 &lt;/div&gt;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u"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CSS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规定样式的优先级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从高到低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如下：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行内样式</a:t>
            </a:r>
            <a:r>
              <a:rPr lang="zh-CN" altLang="zh-CN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﹥</a:t>
            </a:r>
            <a:r>
              <a:rPr lang="en-US" altLang="zh-CN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id</a:t>
            </a:r>
            <a:r>
              <a:rPr lang="zh-CN" altLang="en-US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样式</a:t>
            </a:r>
            <a:r>
              <a:rPr lang="zh-CN" altLang="zh-CN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﹥</a:t>
            </a:r>
            <a:r>
              <a:rPr lang="zh-CN" altLang="en-US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类样式</a:t>
            </a:r>
            <a:r>
              <a:rPr lang="zh-CN" altLang="zh-CN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﹥</a:t>
            </a:r>
            <a:r>
              <a:rPr lang="zh-CN" altLang="en-US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标记样式</a:t>
            </a:r>
            <a:endParaRPr lang="en-US" altLang="zh-CN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案例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:edu_7_3_1.html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75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CSS</a:t>
            </a:r>
            <a:r>
              <a:rPr lang="zh-CN" altLang="en-US" smtClean="0"/>
              <a:t>继承与层叠案例</a:t>
            </a:r>
            <a:endParaRPr lang="en-US" altLang="zh-CN" smtClean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533401" y="810817"/>
            <a:ext cx="5105400" cy="2218133"/>
          </a:xfrm>
        </p:spPr>
        <p:txBody>
          <a:bodyPr/>
          <a:lstStyle/>
          <a:p>
            <a:pPr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&lt;!-- edu_7_3_1.html </a:t>
            </a:r>
            <a:r>
              <a:rPr lang="en-US" altLang="zh-CN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--&gt;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&lt;html </a:t>
            </a:r>
            <a:r>
              <a:rPr lang="en-US" altLang="zh-CN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</a:t>
            </a: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="en"&gt;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&lt;head&gt;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&lt;meta </a:t>
            </a:r>
            <a:r>
              <a:rPr lang="en-US" altLang="zh-CN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charset</a:t>
            </a: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="UTF-8"&gt;&lt;</a:t>
            </a:r>
            <a:r>
              <a:rPr lang="en-US" altLang="zh-CN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head&gt;</a:t>
            </a:r>
            <a:endParaRPr lang="en-US" altLang="zh-CN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&lt;style type="text/</a:t>
            </a:r>
            <a:r>
              <a:rPr lang="en-US" altLang="zh-CN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css</a:t>
            </a:r>
            <a:r>
              <a:rPr lang="en-US" altLang="zh-CN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"&gt;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body{font-size:12px;}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.c1{font-size:28px;color:blue;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font-family:"</a:t>
            </a:r>
            <a:r>
              <a:rPr lang="zh-CN" altLang="en-US" sz="1600" dirty="0" smtClean="0">
                <a:latin typeface="Verdana" panose="020B0604030504040204" pitchFamily="34" charset="0"/>
                <a:ea typeface="宋体" charset="-122"/>
                <a:cs typeface="Verdana" panose="020B0604030504040204" pitchFamily="34" charset="0"/>
              </a:rPr>
              <a:t>黑体</a:t>
            </a:r>
            <a:r>
              <a:rPr lang="en-US" altLang="zh-CN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";	}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#p1,#p2{font-family:"</a:t>
            </a:r>
            <a:r>
              <a:rPr lang="zh-CN" altLang="en-US" sz="1600" dirty="0" smtClean="0">
                <a:latin typeface="Verdana" panose="020B0604030504040204" pitchFamily="34" charset="0"/>
                <a:ea typeface="宋体" charset="-122"/>
                <a:cs typeface="Verdana" panose="020B0604030504040204" pitchFamily="34" charset="0"/>
              </a:rPr>
              <a:t>幼圆</a:t>
            </a:r>
            <a:r>
              <a:rPr lang="en-US" altLang="zh-CN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";font-size:56px;}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&lt;/style&gt;</a:t>
            </a:r>
          </a:p>
          <a:p>
            <a:pPr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&lt;/head&gt;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165" y="916187"/>
            <a:ext cx="3715312" cy="19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33400" y="3028950"/>
            <a:ext cx="853440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&lt;body&gt;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16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这是 </a:t>
            </a: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 </a:t>
            </a:r>
            <a:r>
              <a:rPr lang="zh-CN" altLang="en-US" sz="16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的文本内容。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&lt;p&gt;</a:t>
            </a:r>
            <a:r>
              <a:rPr lang="zh-CN" altLang="en-US" sz="16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第一段 子标记</a:t>
            </a: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zh-CN" altLang="en-US" sz="16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继承了父标记</a:t>
            </a: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</a:t>
            </a:r>
            <a:r>
              <a:rPr lang="zh-CN" altLang="en-US" sz="16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的样式。</a:t>
            </a: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&lt;/p&gt;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&lt;p class="c1"&gt;</a:t>
            </a:r>
            <a:r>
              <a:rPr lang="zh-CN" altLang="en-US" sz="16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第二、三、四段都设置了 </a:t>
            </a: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class="c1"</a:t>
            </a:r>
            <a:r>
              <a:rPr lang="zh-CN" altLang="en-US" sz="16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。</a:t>
            </a: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&lt;/p&gt;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&lt;p class="c1" id="p1"&gt;</a:t>
            </a:r>
            <a:r>
              <a:rPr lang="zh-CN" altLang="en-US" sz="16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第三段设置了 </a:t>
            </a: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id="p1"</a:t>
            </a:r>
            <a:r>
              <a:rPr lang="zh-CN" altLang="en-US" sz="16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。</a:t>
            </a: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&lt;/p&gt;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&lt;p class="c1" id="p2" style="font-</a:t>
            </a:r>
            <a:r>
              <a:rPr lang="en-US" altLang="zh-CN" sz="16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family:'Arial</a:t>
            </a: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16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Black';color:red</a:t>
            </a: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;"&gt;</a:t>
            </a:r>
            <a:r>
              <a:rPr lang="zh-CN" altLang="en-US" sz="16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行内样式 </a:t>
            </a: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style="font-</a:t>
            </a:r>
            <a:r>
              <a:rPr lang="en-US" altLang="zh-CN" sz="16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family:'Arial</a:t>
            </a: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Black'; </a:t>
            </a:r>
            <a:r>
              <a:rPr lang="en-US" altLang="zh-CN" sz="16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color:red</a:t>
            </a: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;"</a:t>
            </a:r>
            <a:r>
              <a:rPr lang="zh-CN" altLang="en-US" sz="1600" b="0" dirty="0" smtClean="0">
                <a:latin typeface="Verdana" panose="020B0604030504040204" pitchFamily="34" charset="0"/>
                <a:cs typeface="Verdana" panose="020B0604030504040204" pitchFamily="34" charset="0"/>
              </a:rPr>
              <a:t>，优先级最高。</a:t>
            </a: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&lt;/p&gt;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&lt;/body&gt;&lt;/html&gt;</a:t>
            </a:r>
            <a:endParaRPr lang="zh-CN" altLang="en-US" sz="1600" b="0" dirty="0" smtClean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6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7.4  </a:t>
            </a:r>
            <a:r>
              <a:rPr lang="zh-CN" altLang="zh-CN" dirty="0" smtClean="0"/>
              <a:t>综合</a:t>
            </a:r>
            <a:r>
              <a:rPr lang="zh-CN" altLang="zh-CN" dirty="0"/>
              <a:t>实例</a:t>
            </a:r>
            <a:endParaRPr lang="zh-CN" altLang="en-US" dirty="0" smtClean="0"/>
          </a:p>
        </p:txBody>
      </p:sp>
      <p:sp>
        <p:nvSpPr>
          <p:cNvPr id="2" name="矩形 1"/>
          <p:cNvSpPr/>
          <p:nvPr/>
        </p:nvSpPr>
        <p:spPr>
          <a:xfrm>
            <a:off x="533400" y="800100"/>
            <a:ext cx="845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Hoverbox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图像画廊”（</a:t>
            </a:r>
            <a:r>
              <a:rPr lang="en-US" altLang="zh-CN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Hoverbox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Image Gallery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）为例，利用链入外部样式表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hoverbox.css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控制以无序列表方式排列的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行×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列共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幅图像的样式，通过鼠标在某个图像上盘旋，实现大图像浏览。本例对原代码和样式文件进行了适当简化。</a:t>
            </a: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66950"/>
            <a:ext cx="4038600" cy="238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079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7.4  </a:t>
            </a:r>
            <a:r>
              <a:rPr lang="zh-CN" altLang="zh-CN" dirty="0"/>
              <a:t>综合</a:t>
            </a:r>
            <a:r>
              <a:rPr lang="zh-CN" altLang="zh-CN" dirty="0" smtClean="0"/>
              <a:t>实例</a:t>
            </a:r>
            <a:r>
              <a:rPr lang="zh-CN" altLang="en-US" dirty="0"/>
              <a:t>代码</a:t>
            </a:r>
            <a:endParaRPr lang="en-US" altLang="zh-CN" dirty="0" smtClean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0816"/>
            <a:ext cx="8474075" cy="3989784"/>
          </a:xfrm>
        </p:spPr>
        <p:txBody>
          <a:bodyPr/>
          <a:lstStyle/>
          <a:p>
            <a:pPr marL="0" inden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&lt;!-- edu_7_4_1.html --&gt;</a:t>
            </a:r>
          </a:p>
          <a:p>
            <a:pPr marL="0" inden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&lt;!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doctype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html&gt;</a:t>
            </a:r>
          </a:p>
          <a:p>
            <a:pPr marL="0" inden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&lt;html 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="en"&gt;</a:t>
            </a:r>
          </a:p>
          <a:p>
            <a:pPr marL="0" inden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&lt;head&gt;</a:t>
            </a:r>
          </a:p>
          <a:p>
            <a:pPr marL="0" inden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&lt;meta charset="UTF-8"&gt;</a:t>
            </a:r>
          </a:p>
          <a:p>
            <a:pPr marL="0" inden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&lt;title&gt;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Hoverbox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Image Gallery&lt;/title&gt;</a:t>
            </a:r>
          </a:p>
          <a:p>
            <a:pPr marL="0" inden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&lt;link 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stylesheet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href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='hoverbox.css' type="text/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css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 /&gt;</a:t>
            </a:r>
          </a:p>
          <a:p>
            <a:pPr marL="0" inden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&lt;/head&gt;</a:t>
            </a:r>
          </a:p>
          <a:p>
            <a:pPr marL="0" inden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&lt;body&gt;</a:t>
            </a:r>
          </a:p>
          <a:p>
            <a:pPr marL="0" inden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&lt;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 id="" class=""&gt;</a:t>
            </a:r>
          </a:p>
          <a:p>
            <a:pPr marL="0" inden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&lt;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h1&gt;</a:t>
            </a:r>
            <a:r>
              <a:rPr lang="zh-CN" altLang="en-US" sz="1400" dirty="0">
                <a:latin typeface="Verdana" panose="020B0604030504040204" pitchFamily="34" charset="0"/>
                <a:ea typeface="宋体" charset="-122"/>
                <a:cs typeface="Verdana" panose="020B0604030504040204" pitchFamily="34" charset="0"/>
              </a:rPr>
              <a:t>鼠标经过图片显示大图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Hoverbox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Image Gallery)&lt;/h1&gt;</a:t>
            </a:r>
          </a:p>
          <a:p>
            <a:pPr marL="0" inden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&lt;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class="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hoverbox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"&gt;</a:t>
            </a:r>
          </a:p>
          <a:p>
            <a:pPr marL="360363" inden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&lt;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</a:t>
            </a: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&gt;&lt;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href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="#"&gt;&lt;img src="img/photo01.jpg" alt="description" class="preview" /&gt;&lt;img src="img/photo01.jpg" alt="description" /&gt;&lt;/a</a:t>
            </a: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&gt;&lt;/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li&gt;</a:t>
            </a:r>
          </a:p>
          <a:p>
            <a:pPr marL="360363" inden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&lt;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</a:t>
            </a: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&gt;&lt;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href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="#"&gt;&lt;img src="img/photo02.jpg" alt="description" class="preview" /&gt;&lt;img src="img/photo02.jpg" alt="description" /&gt;&lt;/a</a:t>
            </a: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&gt;&lt;/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li&gt;</a:t>
            </a:r>
          </a:p>
          <a:p>
            <a:pPr marL="360363" inden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&lt;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</a:t>
            </a: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&gt;&lt;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href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="#"&gt;&lt;img src="img/photo03.jpg" alt="description" class="preview" /&gt;&lt;img src="img/photo03.jpg" alt="description" /&gt;&lt;/a</a:t>
            </a: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&gt;&lt;/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li&gt;</a:t>
            </a:r>
          </a:p>
          <a:p>
            <a:pPr marL="360363" inden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&lt;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</a:t>
            </a: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&gt;&lt;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href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="#"&gt;&lt;img src="img/photo04.jpg" alt="description" class="preview" /&gt;&lt;img src="img/photo04.jpg" alt="description" /&gt;&lt;/a</a:t>
            </a: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&gt;&lt;/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</a:t>
            </a: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endParaRPr lang="en-US" altLang="zh-CN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2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7.4  </a:t>
            </a:r>
            <a:r>
              <a:rPr lang="zh-CN" altLang="zh-CN" dirty="0"/>
              <a:t>综合实例</a:t>
            </a:r>
            <a:r>
              <a:rPr lang="zh-CN" altLang="en-US" dirty="0"/>
              <a:t>代码</a:t>
            </a:r>
            <a:endParaRPr lang="en-US" altLang="zh-CN" dirty="0" smtClean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0816"/>
            <a:ext cx="8474075" cy="3875484"/>
          </a:xfrm>
        </p:spPr>
        <p:txBody>
          <a:bodyPr/>
          <a:lstStyle/>
          <a:p>
            <a:pPr marL="0" indent="269875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</a:t>
            </a: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&gt;&lt;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href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="#"&gt;&lt;img src="img/photo05.jpg" alt="description" class="preview" /&gt;&lt;img src="img/photo05.jpg" alt="description" /&gt;&lt;/a</a:t>
            </a: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&gt;&lt;/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li&gt;</a:t>
            </a:r>
          </a:p>
          <a:p>
            <a:pPr marL="0" indent="269875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</a:t>
            </a: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&gt;&lt;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href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="#"&gt;&lt;img src="img/photo06.jpg" alt="description" class="preview" /&gt;&lt;img src="img/photo06.jpg" alt="description" /&gt;&lt;/a</a:t>
            </a: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&gt;&lt;/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li&gt;</a:t>
            </a:r>
          </a:p>
          <a:p>
            <a:pPr marL="0" indent="269875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</a:t>
            </a: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&gt;&lt;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href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="#"&gt;&lt;img src="img/photo07.jpg" alt="description" class="preview" /&gt;&lt;img src="img/photo07.jpg" alt="description" /&gt;&lt;/a</a:t>
            </a: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&gt;&lt;/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li&gt;</a:t>
            </a:r>
          </a:p>
          <a:p>
            <a:pPr marL="0" indent="269875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&lt;li</a:t>
            </a: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&gt;&lt;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href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="#"&gt;&lt;img src="img/photo08.jpg" alt="description" class="preview" /&gt;&lt;img src="img/photo08.jpg" alt="description" /&gt;&lt;/a</a:t>
            </a: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&gt;&lt;/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li&gt;</a:t>
            </a:r>
          </a:p>
          <a:p>
            <a:pPr marL="0" indent="269875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</a:t>
            </a: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&gt;&lt;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href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="#"&gt;&lt;img src="img/photo09.jpg" alt="description" class="preview" /&gt;&lt;img src="img/photo09.jpg" alt="description" /&gt;&lt;/a</a:t>
            </a: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&gt;&lt;/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li&gt;</a:t>
            </a:r>
          </a:p>
          <a:p>
            <a:pPr marL="0" indent="269875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</a:t>
            </a: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&gt;&lt;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href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="#"&gt;&lt;img src="img/photo10.jpg" alt="description" class="preview" /&gt;&lt;img src="img/photo10.jpg" alt="description" /&gt;&lt;/a</a:t>
            </a:r>
            <a:r>
              <a:rPr lang="en-US" altLang="zh-C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&gt;&lt;/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li&gt;</a:t>
            </a:r>
          </a:p>
          <a:p>
            <a:pPr marL="0" inden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</a:t>
            </a:r>
            <a:r>
              <a:rPr lang="en-US" altLang="zh-CN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</a:t>
            </a: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</a:p>
          <a:p>
            <a:pPr marL="0" inden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&lt;/div&gt;</a:t>
            </a:r>
          </a:p>
          <a:p>
            <a:pPr marL="0" inden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&lt;/body&gt;</a:t>
            </a:r>
          </a:p>
          <a:p>
            <a:pPr marL="0" inden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&lt;/html&gt;</a:t>
            </a:r>
            <a:endParaRPr lang="zh-CN" altLang="en-US" sz="1400" dirty="0" smtClean="0">
              <a:latin typeface="Verdana" panose="020B0604030504040204" pitchFamily="34" charset="0"/>
              <a:ea typeface="宋体" charset="-122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84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本章小结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819151"/>
            <a:ext cx="8509000" cy="38100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dirty="0" smtClean="0"/>
              <a:t>       CSS</a:t>
            </a:r>
            <a:r>
              <a:rPr lang="zh-CN" altLang="zh-CN" sz="2000" dirty="0"/>
              <a:t>规则由选择器和声明</a:t>
            </a:r>
            <a:r>
              <a:rPr lang="zh-CN" altLang="zh-CN" sz="2000" dirty="0" smtClean="0"/>
              <a:t>组成</a:t>
            </a:r>
            <a:r>
              <a:rPr lang="zh-CN" altLang="en-US" sz="2000" dirty="0" smtClean="0"/>
              <a:t>。</a:t>
            </a:r>
            <a:r>
              <a:rPr lang="zh-CN" altLang="zh-CN" sz="2000" dirty="0" smtClean="0"/>
              <a:t>选择</a:t>
            </a:r>
            <a:r>
              <a:rPr lang="zh-CN" altLang="zh-CN" sz="2000" dirty="0"/>
              <a:t>器包括</a:t>
            </a:r>
            <a:r>
              <a:rPr lang="en-US" altLang="zh-CN" sz="2000" dirty="0"/>
              <a:t>id</a:t>
            </a:r>
            <a:r>
              <a:rPr lang="zh-CN" altLang="zh-CN" sz="2000" dirty="0"/>
              <a:t>选择器、类选择器、标记选择器、伪类选择器</a:t>
            </a:r>
            <a:r>
              <a:rPr lang="zh-CN" altLang="zh-CN" sz="2000" dirty="0" smtClean="0"/>
              <a:t>等。</a:t>
            </a:r>
            <a:endParaRPr lang="zh-CN" altLang="zh-CN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dirty="0" smtClean="0"/>
              <a:t>       CSS</a:t>
            </a:r>
            <a:r>
              <a:rPr lang="zh-CN" altLang="zh-CN" sz="2000" dirty="0"/>
              <a:t>分为内联样式表、内部样式表、链接外部样式表以及导入外部样式表，其中内联样式表是在标记内设置</a:t>
            </a:r>
            <a:r>
              <a:rPr lang="en-US" altLang="zh-CN" sz="2000" dirty="0"/>
              <a:t>style</a:t>
            </a:r>
            <a:r>
              <a:rPr lang="zh-CN" altLang="zh-CN" sz="2000" dirty="0"/>
              <a:t>属性，且仅对该标记有效；内部样式表是在页面的</a:t>
            </a:r>
            <a:r>
              <a:rPr lang="en-US" altLang="zh-CN" sz="2000" dirty="0"/>
              <a:t>head</a:t>
            </a:r>
            <a:r>
              <a:rPr lang="zh-CN" altLang="zh-CN" sz="2000" dirty="0"/>
              <a:t>标记中加入</a:t>
            </a:r>
            <a:r>
              <a:rPr lang="en-US" altLang="zh-CN" sz="2000" dirty="0"/>
              <a:t>style</a:t>
            </a:r>
            <a:r>
              <a:rPr lang="zh-CN" altLang="zh-CN" sz="2000" dirty="0"/>
              <a:t>标记</a:t>
            </a:r>
            <a:r>
              <a:rPr lang="zh-CN" altLang="zh-CN" sz="2000" dirty="0" smtClean="0"/>
              <a:t>，它</a:t>
            </a:r>
            <a:r>
              <a:rPr lang="zh-CN" altLang="zh-CN" sz="2000" dirty="0"/>
              <a:t>对整个页面都有效；外部样式表是将</a:t>
            </a:r>
            <a:r>
              <a:rPr lang="en-US" altLang="zh-CN" sz="2000" dirty="0"/>
              <a:t>CSS</a:t>
            </a:r>
            <a:r>
              <a:rPr lang="zh-CN" altLang="zh-CN" sz="2000" dirty="0"/>
              <a:t>规则写在单独的文件里</a:t>
            </a:r>
            <a:r>
              <a:rPr lang="zh-CN" altLang="zh-CN" sz="2000" dirty="0" smtClean="0"/>
              <a:t>，文件</a:t>
            </a:r>
            <a:r>
              <a:rPr lang="zh-CN" altLang="zh-CN" sz="2000" dirty="0"/>
              <a:t>的后缀名为</a:t>
            </a:r>
            <a:r>
              <a:rPr lang="en-US" altLang="zh-CN" sz="2000" dirty="0"/>
              <a:t>.</a:t>
            </a:r>
            <a:r>
              <a:rPr lang="en-US" altLang="zh-CN" sz="2000" dirty="0" err="1"/>
              <a:t>css</a:t>
            </a:r>
            <a:r>
              <a:rPr lang="zh-CN" altLang="zh-CN" sz="2000" dirty="0"/>
              <a:t>，称为</a:t>
            </a:r>
            <a:r>
              <a:rPr lang="en-US" altLang="zh-CN" sz="2000" dirty="0"/>
              <a:t>CSS</a:t>
            </a:r>
            <a:r>
              <a:rPr lang="zh-CN" altLang="zh-CN" sz="2000" dirty="0"/>
              <a:t>文件</a:t>
            </a:r>
            <a:r>
              <a:rPr lang="zh-CN" altLang="zh-CN" sz="2000" dirty="0" smtClean="0"/>
              <a:t>，通过</a:t>
            </a:r>
            <a:r>
              <a:rPr lang="en-US" altLang="zh-CN" sz="2000" dirty="0"/>
              <a:t>link</a:t>
            </a:r>
            <a:r>
              <a:rPr lang="zh-CN" altLang="zh-CN" sz="2000" dirty="0"/>
              <a:t>标记或者“</a:t>
            </a:r>
            <a:r>
              <a:rPr lang="en-US" altLang="zh-CN" sz="2000" dirty="0"/>
              <a:t>@import</a:t>
            </a:r>
            <a:r>
              <a:rPr lang="zh-CN" altLang="zh-CN" sz="2000" dirty="0"/>
              <a:t>”语句将独立的</a:t>
            </a:r>
            <a:r>
              <a:rPr lang="en-US" altLang="zh-CN" sz="2000" dirty="0"/>
              <a:t>CSS</a:t>
            </a:r>
            <a:r>
              <a:rPr lang="zh-CN" altLang="zh-CN" sz="2000" dirty="0"/>
              <a:t>文件引入到页面中，前者称为链接外部样式表，后者称为导入外部样式表。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dirty="0" smtClean="0"/>
              <a:t>       CSS</a:t>
            </a:r>
            <a:r>
              <a:rPr lang="zh-CN" altLang="zh-CN" sz="2000" dirty="0"/>
              <a:t>继承性表明子标记将继承父标记的规则，</a:t>
            </a:r>
            <a:r>
              <a:rPr lang="en-US" altLang="zh-CN" sz="2000" dirty="0"/>
              <a:t>CSS</a:t>
            </a:r>
            <a:r>
              <a:rPr lang="zh-CN" altLang="zh-CN" sz="2000" dirty="0"/>
              <a:t>层叠特性约定了规则冲突的解决方案。</a:t>
            </a:r>
            <a:r>
              <a:rPr lang="en-US" altLang="zh-CN" sz="2000" dirty="0"/>
              <a:t>CSS</a:t>
            </a:r>
            <a:r>
              <a:rPr lang="zh-CN" altLang="zh-CN" sz="2000" dirty="0"/>
              <a:t>规定样式优先级从高到低为：行内样式﹥</a:t>
            </a:r>
            <a:r>
              <a:rPr lang="en-US" altLang="zh-CN" sz="2000" dirty="0"/>
              <a:t>id</a:t>
            </a:r>
            <a:r>
              <a:rPr lang="zh-CN" altLang="zh-CN" sz="2000" dirty="0"/>
              <a:t>样式﹥</a:t>
            </a:r>
            <a:r>
              <a:rPr lang="en-US" altLang="zh-CN" sz="2000" dirty="0"/>
              <a:t>class</a:t>
            </a:r>
            <a:r>
              <a:rPr lang="zh-CN" altLang="zh-CN" sz="2000" dirty="0"/>
              <a:t>样式﹥标记样式。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239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7.1  CSS</a:t>
            </a:r>
            <a:r>
              <a:rPr lang="zh-CN" altLang="en-US" smtClean="0"/>
              <a:t>概念 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989014" y="810816"/>
            <a:ext cx="8078787" cy="3875484"/>
          </a:xfrm>
        </p:spPr>
        <p:txBody>
          <a:bodyPr/>
          <a:lstStyle/>
          <a:p>
            <a:pPr marL="0" indent="0" algn="just">
              <a:spcBef>
                <a:spcPct val="20000"/>
              </a:spcBef>
              <a:buNone/>
            </a:pPr>
            <a:r>
              <a:rPr lang="en-US" altLang="zh-CN" dirty="0" smtClean="0"/>
              <a:t>       CSS</a:t>
            </a:r>
            <a:r>
              <a:rPr lang="zh-CN" altLang="en-US" dirty="0" smtClean="0"/>
              <a:t>（</a:t>
            </a:r>
            <a:r>
              <a:rPr lang="en-US" altLang="zh-CN" u="sng" dirty="0" smtClean="0">
                <a:solidFill>
                  <a:srgbClr val="FF0000"/>
                </a:solidFill>
              </a:rPr>
              <a:t>C</a:t>
            </a:r>
            <a:r>
              <a:rPr lang="en-US" altLang="zh-CN" dirty="0" smtClean="0"/>
              <a:t>ascading </a:t>
            </a:r>
            <a:r>
              <a:rPr lang="en-US" altLang="zh-CN" u="sng" dirty="0" smtClean="0">
                <a:solidFill>
                  <a:srgbClr val="FF0000"/>
                </a:solidFill>
              </a:rPr>
              <a:t>S</a:t>
            </a:r>
            <a:r>
              <a:rPr lang="en-US" altLang="zh-CN" dirty="0" smtClean="0"/>
              <a:t>tyle </a:t>
            </a:r>
            <a:r>
              <a:rPr lang="en-US" altLang="zh-CN" u="sng" dirty="0" smtClean="0">
                <a:solidFill>
                  <a:srgbClr val="FF0000"/>
                </a:solidFill>
              </a:rPr>
              <a:t>S</a:t>
            </a:r>
            <a:r>
              <a:rPr lang="en-US" altLang="zh-CN" dirty="0" smtClean="0"/>
              <a:t>heet</a:t>
            </a:r>
            <a:r>
              <a:rPr lang="zh-CN" altLang="en-US" dirty="0" smtClean="0"/>
              <a:t>）层叠样式表，也称为级联样式表，用来设计网页风格。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 </a:t>
            </a:r>
            <a:r>
              <a:rPr lang="zh-CN" altLang="zh-CN" dirty="0" smtClean="0"/>
              <a:t>传统</a:t>
            </a:r>
            <a:r>
              <a:rPr lang="en-US" altLang="zh-CN" dirty="0"/>
              <a:t>HTML</a:t>
            </a:r>
            <a:r>
              <a:rPr lang="zh-CN" altLang="zh-CN" dirty="0"/>
              <a:t>网页设计往往是内容和表现混合，随着网站规模不断扩大，无论是修改网页还是维护网站都显得越来越困难。</a:t>
            </a:r>
            <a:r>
              <a:rPr lang="en-US" altLang="zh-CN" dirty="0"/>
              <a:t>CSS</a:t>
            </a:r>
            <a:r>
              <a:rPr lang="zh-CN" altLang="zh-CN" dirty="0"/>
              <a:t>的诞生为网页设计注入了新鲜血液，它提供了丰富的样式手段，对页面布局等的控制也更加精确，同时能够实现内容和表现的分离，使得网站的设计风格趋向统一、维护更加容易，并且能够被多种浏览器支持。</a:t>
            </a:r>
          </a:p>
          <a:p>
            <a:pPr marL="0" indent="0" algn="just">
              <a:spcBef>
                <a:spcPct val="20000"/>
              </a:spcBef>
            </a:pPr>
            <a:endParaRPr lang="zh-CN" altLang="en-US" dirty="0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 smtClean="0"/>
              <a:t>8</a:t>
            </a:r>
            <a:r>
              <a:rPr lang="zh-CN" altLang="en-US" dirty="0" smtClean="0"/>
              <a:t>章</a:t>
            </a:r>
            <a:r>
              <a:rPr lang="en-US" altLang="zh-CN" dirty="0" smtClean="0"/>
              <a:t>  DIV</a:t>
            </a:r>
            <a:r>
              <a:rPr lang="zh-CN" altLang="en-US" dirty="0" smtClean="0"/>
              <a:t>与</a:t>
            </a:r>
            <a:r>
              <a:rPr lang="en-US" altLang="zh-CN" dirty="0" smtClean="0"/>
              <a:t>SPAN(1</a:t>
            </a:r>
            <a:r>
              <a:rPr lang="zh-CN" altLang="en-US" dirty="0" smtClean="0"/>
              <a:t>课时</a:t>
            </a:r>
            <a:r>
              <a:rPr lang="en-US" altLang="zh-CN" dirty="0" smtClean="0"/>
              <a:t>)</a:t>
            </a:r>
            <a:endParaRPr lang="zh-CN" alt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819150"/>
            <a:ext cx="6054725" cy="282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579923"/>
            <a:ext cx="6858000" cy="104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819150"/>
            <a:ext cx="167344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左箭头 7"/>
          <p:cNvSpPr/>
          <p:nvPr/>
        </p:nvSpPr>
        <p:spPr bwMode="auto">
          <a:xfrm>
            <a:off x="2209800" y="1352550"/>
            <a:ext cx="1143000" cy="914400"/>
          </a:xfrm>
          <a:prstGeom prst="leftArrow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84225" marR="0" indent="-419100" algn="l" defTabSz="1158875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Wingdings" pitchFamily="2" charset="2"/>
              <a:buNone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49" charset="-122"/>
                <a:ea typeface="黑体" pitchFamily="49" charset="-122"/>
              </a:rPr>
              <a:t>div</a:t>
            </a:r>
            <a:endParaRPr kumimoji="0" lang="zh-CN" altLang="en-US" sz="2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下箭头 8"/>
          <p:cNvSpPr/>
          <p:nvPr/>
        </p:nvSpPr>
        <p:spPr bwMode="auto">
          <a:xfrm>
            <a:off x="6705600" y="3105150"/>
            <a:ext cx="1600200" cy="685800"/>
          </a:xfrm>
          <a:prstGeom prst="downArrow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84225" marR="0" indent="-419100" algn="r" defTabSz="1158875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Wingdings" pitchFamily="2" charset="2"/>
              <a:buNone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49" charset="-122"/>
                <a:ea typeface="黑体" pitchFamily="49" charset="-122"/>
              </a:rPr>
              <a:t>CSS 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97143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教学目标</a:t>
            </a:r>
          </a:p>
        </p:txBody>
      </p:sp>
      <p:sp>
        <p:nvSpPr>
          <p:cNvPr id="36866" name="Rectangle 4"/>
          <p:cNvSpPr>
            <a:spLocks noGrp="1" noChangeArrowheads="1"/>
          </p:cNvSpPr>
          <p:nvPr>
            <p:ph idx="1"/>
          </p:nvPr>
        </p:nvSpPr>
        <p:spPr>
          <a:xfrm>
            <a:off x="749925" y="1028700"/>
            <a:ext cx="8356600" cy="2457450"/>
          </a:xfrm>
        </p:spPr>
        <p:txBody>
          <a:bodyPr/>
          <a:lstStyle/>
          <a:p>
            <a:pPr lvl="0"/>
            <a:r>
              <a:rPr lang="zh-CN" alt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主要内容</a:t>
            </a:r>
            <a:endParaRPr lang="en-US" altLang="zh-CN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掌握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DIV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标记的基本用法、常用属性。</a:t>
            </a:r>
          </a:p>
          <a:p>
            <a:pPr lvl="1"/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理解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DIV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嵌套与层叠的含义。</a:t>
            </a:r>
          </a:p>
          <a:p>
            <a:pPr lvl="1"/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掌握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SPAN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标记的语法，灵活使用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SPAN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标记。</a:t>
            </a:r>
          </a:p>
          <a:p>
            <a:pPr lvl="1"/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掌握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DIV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SPAN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标记在使用上的差异。</a:t>
            </a:r>
          </a:p>
          <a:p>
            <a:pPr lvl="1"/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学会使用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DIV+CSS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进行和简易页面布局。</a:t>
            </a:r>
          </a:p>
        </p:txBody>
      </p:sp>
    </p:spTree>
    <p:extLst>
      <p:ext uri="{BB962C8B-B14F-4D97-AF65-F5344CB8AC3E}">
        <p14:creationId xmlns:p14="http://schemas.microsoft.com/office/powerpoint/2010/main" xmlns="" val="12226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8.1.1 DIV</a:t>
            </a:r>
            <a:r>
              <a:rPr lang="zh-CN" altLang="en-US" dirty="0" smtClean="0"/>
              <a:t>图层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00100"/>
            <a:ext cx="8534400" cy="3905250"/>
          </a:xfrm>
        </p:spPr>
        <p:txBody>
          <a:bodyPr/>
          <a:lstStyle/>
          <a:p>
            <a:pPr marL="381000" indent="-381000">
              <a:lnSpc>
                <a:spcPct val="80000"/>
              </a:lnSpc>
            </a:pPr>
            <a:r>
              <a:rPr lang="en-US" altLang="zh-CN" dirty="0" smtClean="0"/>
              <a:t>8.1.1 DIV(</a:t>
            </a:r>
            <a:r>
              <a:rPr lang="en-US" altLang="zh-CN" dirty="0" smtClean="0">
                <a:solidFill>
                  <a:srgbClr val="FF0000"/>
                </a:solidFill>
              </a:rPr>
              <a:t>div</a:t>
            </a:r>
            <a:r>
              <a:rPr lang="en-US" altLang="zh-CN" dirty="0" smtClean="0"/>
              <a:t>ision/Section)</a:t>
            </a:r>
            <a:r>
              <a:rPr lang="zh-CN" altLang="en-US" dirty="0" smtClean="0"/>
              <a:t>定义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2800" dirty="0" smtClean="0"/>
              <a:t>	</a:t>
            </a:r>
            <a:r>
              <a:rPr lang="zh-CN" altLang="en-US" dirty="0" smtClean="0"/>
              <a:t>     </a:t>
            </a:r>
            <a:r>
              <a:rPr lang="en-US" altLang="zh-CN" dirty="0" smtClean="0"/>
              <a:t>&lt;div&gt;&lt;/div&gt;</a:t>
            </a:r>
            <a:r>
              <a:rPr lang="zh-CN" altLang="en-US" dirty="0" smtClean="0"/>
              <a:t>是一个块级</a:t>
            </a:r>
            <a:r>
              <a:rPr lang="en-US" altLang="zh-CN" b="0" dirty="0" smtClean="0">
                <a:solidFill>
                  <a:srgbClr val="FF0000"/>
                </a:solidFill>
              </a:rPr>
              <a:t>(block-level)</a:t>
            </a:r>
            <a:r>
              <a:rPr lang="zh-CN" altLang="en-US" dirty="0" smtClean="0"/>
              <a:t>元素，其前后均有换行符，可定义文档中的分区或节。</a:t>
            </a:r>
          </a:p>
          <a:p>
            <a:pPr marL="381000" indent="-381000">
              <a:lnSpc>
                <a:spcPct val="80000"/>
              </a:lnSpc>
            </a:pPr>
            <a:r>
              <a:rPr lang="zh-CN" altLang="en-US" dirty="0" smtClean="0"/>
              <a:t>基本语法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1800" dirty="0" smtClean="0"/>
              <a:t>	</a:t>
            </a:r>
            <a:r>
              <a:rPr lang="en-US" altLang="zh-CN" sz="2000" dirty="0" smtClean="0"/>
              <a:t> </a:t>
            </a:r>
            <a:r>
              <a:rPr lang="en-US" altLang="zh-CN" sz="1800" dirty="0" smtClean="0">
                <a:solidFill>
                  <a:srgbClr val="FF0000"/>
                </a:solidFill>
              </a:rPr>
              <a:t>&lt;div id="layer1" class=“” style ="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position:absolute</a:t>
            </a:r>
            <a:r>
              <a:rPr lang="en-US" altLang="zh-CN" sz="1800" dirty="0" smtClean="0">
                <a:solidFill>
                  <a:srgbClr val="FF0000"/>
                </a:solidFill>
              </a:rPr>
              <a:t>;   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</a:rPr>
              <a:t>           left:29px; top:12px; width:135px; height:24px;  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</a:rPr>
              <a:t>           background:#99cccc; border:2px dashed #ffff00;"&gt;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</a:rPr>
              <a:t>       </a:t>
            </a:r>
            <a:r>
              <a:rPr lang="zh-CN" altLang="en-US" sz="1800" dirty="0" smtClean="0">
                <a:solidFill>
                  <a:srgbClr val="FF0000"/>
                </a:solidFill>
              </a:rPr>
              <a:t>块包含的内容</a:t>
            </a:r>
            <a:r>
              <a:rPr lang="en-US" altLang="zh-CN" sz="1800" dirty="0" smtClean="0">
                <a:solidFill>
                  <a:srgbClr val="FF0000"/>
                </a:solidFill>
              </a:rPr>
              <a:t>&lt;/div&gt;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endParaRPr lang="zh-CN" altLang="en-US" sz="2000" dirty="0" smtClean="0">
              <a:ea typeface="宋体" charset="-122"/>
            </a:endParaRP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2000" dirty="0" smtClean="0">
                <a:ea typeface="宋体" charset="-122"/>
              </a:rPr>
              <a:t>      </a:t>
            </a:r>
            <a:endParaRPr lang="en-US" altLang="zh-CN" sz="2000" dirty="0" smtClean="0">
              <a:ea typeface="宋体" charset="-122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168378"/>
            <a:ext cx="2362200" cy="403622"/>
          </a:xfrm>
          <a:prstGeom prst="rect">
            <a:avLst/>
          </a:prstGeom>
          <a:noFill/>
        </p:spPr>
      </p:pic>
      <p:sp>
        <p:nvSpPr>
          <p:cNvPr id="37893" name="Line 5"/>
          <p:cNvSpPr>
            <a:spLocks noChangeShapeType="1"/>
          </p:cNvSpPr>
          <p:nvPr/>
        </p:nvSpPr>
        <p:spPr bwMode="auto">
          <a:xfrm flipH="1">
            <a:off x="5486400" y="3314700"/>
            <a:ext cx="533400" cy="8572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914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图层</a:t>
            </a:r>
            <a:r>
              <a:rPr lang="en-US" altLang="zh-CN" dirty="0" smtClean="0"/>
              <a:t>CSS</a:t>
            </a:r>
            <a:r>
              <a:rPr lang="zh-CN" altLang="en-US" dirty="0" smtClean="0"/>
              <a:t>属性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9150"/>
            <a:ext cx="8534400" cy="379214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u"/>
            </a:pPr>
            <a:r>
              <a:rPr lang="en-US" altLang="zh-CN" dirty="0" smtClean="0"/>
              <a:t>position:</a:t>
            </a:r>
            <a:r>
              <a:rPr lang="zh-CN" altLang="en-US" dirty="0" smtClean="0"/>
              <a:t>定位，</a:t>
            </a:r>
            <a:r>
              <a:rPr lang="en-US" altLang="zh-CN" dirty="0" err="1" smtClean="0">
                <a:solidFill>
                  <a:srgbClr val="FF0000"/>
                </a:solidFill>
              </a:rPr>
              <a:t>static</a:t>
            </a:r>
            <a:r>
              <a:rPr lang="en-US" altLang="zh-CN" dirty="0" err="1" smtClean="0">
                <a:solidFill>
                  <a:schemeClr val="accent1"/>
                </a:solidFill>
              </a:rPr>
              <a:t>|</a:t>
            </a:r>
            <a:r>
              <a:rPr lang="en-US" altLang="zh-CN" dirty="0" err="1" smtClean="0"/>
              <a:t>absolute|relative</a:t>
            </a:r>
            <a:r>
              <a:rPr lang="en-US" altLang="zh-CN" dirty="0" smtClean="0"/>
              <a:t> |fixed </a:t>
            </a:r>
          </a:p>
          <a:p>
            <a:pPr>
              <a:lnSpc>
                <a:spcPct val="90000"/>
              </a:lnSpc>
              <a:buFont typeface="Wingdings" pitchFamily="2" charset="2"/>
              <a:buChar char="u"/>
            </a:pPr>
            <a:r>
              <a:rPr lang="en-US" altLang="zh-CN" dirty="0" smtClean="0"/>
              <a:t>width|:height</a:t>
            </a:r>
            <a:r>
              <a:rPr lang="zh-CN" altLang="en-US" dirty="0" smtClean="0"/>
              <a:t>图层宽度</a:t>
            </a:r>
            <a:r>
              <a:rPr lang="en-US" altLang="zh-CN" dirty="0" smtClean="0"/>
              <a:t>|</a:t>
            </a:r>
            <a:r>
              <a:rPr lang="zh-CN" altLang="en-US" dirty="0" smtClean="0"/>
              <a:t>图层高度</a:t>
            </a:r>
          </a:p>
          <a:p>
            <a:pPr>
              <a:lnSpc>
                <a:spcPct val="90000"/>
              </a:lnSpc>
              <a:buFont typeface="Wingdings" pitchFamily="2" charset="2"/>
              <a:buChar char="u"/>
            </a:pPr>
            <a:r>
              <a:rPr lang="en-US" altLang="zh-CN" dirty="0" smtClean="0"/>
              <a:t>left| top:</a:t>
            </a:r>
            <a:r>
              <a:rPr lang="zh-CN" altLang="en-US" dirty="0" smtClean="0"/>
              <a:t>左边距</a:t>
            </a:r>
            <a:r>
              <a:rPr lang="en-US" altLang="zh-CN" dirty="0" smtClean="0"/>
              <a:t>|</a:t>
            </a:r>
            <a:r>
              <a:rPr lang="zh-CN" altLang="en-US" dirty="0" smtClean="0"/>
              <a:t>顶部距离</a:t>
            </a:r>
            <a:endParaRPr lang="en-US" altLang="zh-CN" dirty="0" smtClean="0"/>
          </a:p>
          <a:p>
            <a:pPr>
              <a:lnSpc>
                <a:spcPct val="90000"/>
              </a:lnSpc>
              <a:buFont typeface="Wingdings" pitchFamily="2" charset="2"/>
              <a:buChar char="u"/>
            </a:pPr>
            <a:r>
              <a:rPr lang="en-US" altLang="zh-CN" dirty="0" smtClean="0"/>
              <a:t>border:</a:t>
            </a:r>
            <a:r>
              <a:rPr lang="zh-CN" altLang="en-US" dirty="0" smtClean="0"/>
              <a:t>边框，“线粗细</a:t>
            </a:r>
            <a:r>
              <a:rPr lang="en-US" altLang="zh-CN" dirty="0" smtClean="0"/>
              <a:t> </a:t>
            </a:r>
            <a:r>
              <a:rPr lang="zh-CN" altLang="en-US" dirty="0" smtClean="0"/>
              <a:t>线形状 线颜色</a:t>
            </a:r>
            <a:r>
              <a:rPr lang="en-US" altLang="zh-CN" dirty="0" smtClean="0"/>
              <a:t>”</a:t>
            </a:r>
          </a:p>
          <a:p>
            <a:pPr>
              <a:lnSpc>
                <a:spcPct val="90000"/>
              </a:lnSpc>
              <a:buFont typeface="Wingdings" pitchFamily="2" charset="2"/>
              <a:buChar char="u"/>
            </a:pPr>
            <a:r>
              <a:rPr lang="en-US" altLang="zh-CN" dirty="0" smtClean="0"/>
              <a:t>z-index:</a:t>
            </a:r>
            <a:r>
              <a:rPr lang="zh-CN" altLang="en-US" dirty="0" smtClean="0"/>
              <a:t>图层层叠，子层永远在父层之上，值越大越在上层</a:t>
            </a:r>
            <a:r>
              <a:rPr lang="en-US" altLang="zh-CN" dirty="0" smtClean="0"/>
              <a:t>,</a:t>
            </a:r>
            <a:r>
              <a:rPr lang="zh-CN" altLang="en-US" dirty="0" smtClean="0"/>
              <a:t>前提条件是</a:t>
            </a:r>
            <a:r>
              <a:rPr lang="en-US" altLang="zh-CN" dirty="0" smtClean="0"/>
              <a:t>position</a:t>
            </a:r>
            <a:r>
              <a:rPr lang="zh-CN" altLang="en-US" dirty="0" smtClean="0"/>
              <a:t>属性值为“</a:t>
            </a:r>
            <a:r>
              <a:rPr lang="en-US" altLang="zh-CN" dirty="0" smtClean="0"/>
              <a:t>absolute”</a:t>
            </a:r>
            <a:r>
              <a:rPr lang="zh-CN" altLang="en-US" dirty="0" smtClean="0"/>
              <a:t>。</a:t>
            </a:r>
          </a:p>
          <a:p>
            <a:pPr>
              <a:lnSpc>
                <a:spcPct val="90000"/>
              </a:lnSpc>
              <a:buFont typeface="Wingdings" pitchFamily="2" charset="2"/>
              <a:buChar char="u"/>
            </a:pPr>
            <a:r>
              <a:rPr lang="en-US" altLang="zh-CN" dirty="0" err="1" smtClean="0"/>
              <a:t>clear:</a:t>
            </a:r>
            <a:r>
              <a:rPr lang="en-US" altLang="zh-CN" dirty="0" err="1" smtClean="0">
                <a:solidFill>
                  <a:srgbClr val="FF0000"/>
                </a:solidFill>
              </a:rPr>
              <a:t>left|right|both</a:t>
            </a:r>
            <a:r>
              <a:rPr lang="en-US" altLang="zh-CN" dirty="0" err="1" smtClean="0"/>
              <a:t>|none</a:t>
            </a:r>
            <a:r>
              <a:rPr lang="zh-CN" altLang="en-US" dirty="0" smtClean="0"/>
              <a:t>，</a:t>
            </a:r>
            <a:r>
              <a:rPr lang="zh-CN" altLang="en-US" dirty="0" smtClean="0">
                <a:solidFill>
                  <a:srgbClr val="FF0000"/>
                </a:solidFill>
              </a:rPr>
              <a:t>清除左、右、两边及</a:t>
            </a:r>
            <a:r>
              <a:rPr lang="zh-CN" altLang="en-US" dirty="0" smtClean="0"/>
              <a:t>允许浮动。</a:t>
            </a:r>
          </a:p>
          <a:p>
            <a:pPr>
              <a:lnSpc>
                <a:spcPct val="90000"/>
              </a:lnSpc>
              <a:buFont typeface="Wingdings" pitchFamily="2" charset="2"/>
              <a:buChar char="u"/>
            </a:pPr>
            <a:r>
              <a:rPr lang="en-US" altLang="zh-CN" dirty="0" err="1" smtClean="0"/>
              <a:t>float:left|right|none</a:t>
            </a:r>
            <a:r>
              <a:rPr lang="zh-CN" altLang="en-US" dirty="0" smtClean="0"/>
              <a:t>，允许左、右、不浮动</a:t>
            </a:r>
          </a:p>
        </p:txBody>
      </p:sp>
    </p:spTree>
    <p:extLst>
      <p:ext uri="{BB962C8B-B14F-4D97-AF65-F5344CB8AC3E}">
        <p14:creationId xmlns:p14="http://schemas.microsoft.com/office/powerpoint/2010/main" xmlns="" val="29730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8.1.2  DIV</a:t>
            </a:r>
            <a:r>
              <a:rPr lang="zh-CN" altLang="en-US" dirty="0" smtClean="0"/>
              <a:t>应用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idx="1"/>
          </p:nvPr>
        </p:nvSpPr>
        <p:spPr bwMode="gray">
          <a:xfrm>
            <a:off x="533400" y="1581150"/>
            <a:ext cx="8474075" cy="2683812"/>
          </a:xfrm>
          <a:prstGeom prst="rect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1800" dirty="0">
                <a:solidFill>
                  <a:srgbClr val="FF0000"/>
                </a:solidFill>
                <a:latin typeface="Arial" charset="0"/>
              </a:rPr>
              <a:t>&lt;style type="text/</a:t>
            </a:r>
            <a:r>
              <a:rPr kumimoji="1" lang="en-US" altLang="zh-CN" sz="1800" dirty="0" err="1">
                <a:solidFill>
                  <a:srgbClr val="FF0000"/>
                </a:solidFill>
                <a:latin typeface="Arial" charset="0"/>
              </a:rPr>
              <a:t>css</a:t>
            </a:r>
            <a:r>
              <a:rPr kumimoji="1" lang="en-US" altLang="zh-CN" sz="1800" dirty="0">
                <a:solidFill>
                  <a:srgbClr val="FF0000"/>
                </a:solidFill>
                <a:latin typeface="Arial" charset="0"/>
              </a:rPr>
              <a:t>"&gt;</a:t>
            </a:r>
          </a:p>
          <a:p>
            <a:pPr latinLnBrk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1800" dirty="0">
                <a:solidFill>
                  <a:srgbClr val="FF0000"/>
                </a:solidFill>
                <a:latin typeface="Arial" charset="0"/>
              </a:rPr>
              <a:t>    .div1,.div3{background:#99ffff;widht:200px;height:300px;}</a:t>
            </a:r>
          </a:p>
          <a:p>
            <a:pPr latinLnBrk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1800" dirty="0">
                <a:solidFill>
                  <a:srgbClr val="FF0000"/>
                </a:solidFill>
                <a:latin typeface="Arial" charset="0"/>
              </a:rPr>
              <a:t>     #div2{background:#00cc00;widht:200px;height:300px;}</a:t>
            </a:r>
          </a:p>
          <a:p>
            <a:pPr latinLnBrk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1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kumimoji="1" lang="en-US" altLang="zh-CN" sz="1800" dirty="0">
                <a:solidFill>
                  <a:srgbClr val="FF0000"/>
                </a:solidFill>
                <a:latin typeface="Arial" charset="0"/>
              </a:rPr>
              <a:t>&lt;/style</a:t>
            </a:r>
            <a:r>
              <a:rPr kumimoji="1" lang="en-US" altLang="zh-CN" sz="1800" dirty="0" smtClean="0">
                <a:solidFill>
                  <a:srgbClr val="FF0000"/>
                </a:solidFill>
                <a:latin typeface="Arial" charset="0"/>
              </a:rPr>
              <a:t>&gt;</a:t>
            </a:r>
          </a:p>
          <a:p>
            <a:pPr marL="0" indent="0" latinLnBrk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dirty="0" smtClean="0"/>
              <a:t>       这</a:t>
            </a:r>
            <a:r>
              <a:rPr lang="zh-CN" altLang="en-US" dirty="0"/>
              <a:t>两者的主要差异是，</a:t>
            </a:r>
            <a:r>
              <a:rPr lang="en-US" altLang="zh-CN" dirty="0"/>
              <a:t>class </a:t>
            </a:r>
            <a:r>
              <a:rPr lang="zh-CN" altLang="en-US" dirty="0"/>
              <a:t>用于元素组，而 </a:t>
            </a:r>
            <a:r>
              <a:rPr lang="en-US" altLang="zh-CN" dirty="0"/>
              <a:t>id </a:t>
            </a:r>
            <a:r>
              <a:rPr lang="zh-CN" altLang="en-US" dirty="0"/>
              <a:t>用于标识单独的唯一的元素。</a:t>
            </a:r>
            <a:endParaRPr kumimoji="1" lang="zh-CN" alt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90576" y="844154"/>
            <a:ext cx="8353425" cy="3786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2563" marR="0" lvl="0" indent="-182563" algn="l" defTabSz="1158875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0000CC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zh-CN" sz="5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微软雅黑" pitchFamily="34" charset="-122"/>
                <a:cs typeface="+mn-cs"/>
              </a:rPr>
              <a:t>    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黑体" pitchFamily="49" charset="-122"/>
                <a:cs typeface="+mn-cs"/>
              </a:rPr>
              <a:t>&lt;div 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黑体" pitchFamily="49" charset="-122"/>
                <a:cs typeface="+mn-cs"/>
              </a:rPr>
              <a:t> 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黑体" pitchFamily="49" charset="-122"/>
                <a:cs typeface="+mn-cs"/>
              </a:rPr>
              <a:t>class =</a:t>
            </a:r>
            <a:r>
              <a:rPr kumimoji="1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“div1"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黑体" pitchFamily="49" charset="-122"/>
                <a:cs typeface="+mn-cs"/>
              </a:rPr>
              <a:t> 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黑体" pitchFamily="49" charset="-122"/>
                <a:cs typeface="+mn-cs"/>
              </a:rPr>
              <a:t> 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黑体" pitchFamily="49" charset="-122"/>
                <a:cs typeface="+mn-cs"/>
              </a:rPr>
              <a:t>id=</a:t>
            </a:r>
            <a:r>
              <a:rPr kumimoji="1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“div3"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黑体" pitchFamily="49" charset="-122"/>
                <a:cs typeface="+mn-cs"/>
              </a:rPr>
              <a:t> 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黑体" pitchFamily="49" charset="-122"/>
                <a:cs typeface="+mn-cs"/>
              </a:rPr>
              <a:t>&gt;&lt;/div&gt;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黑体" pitchFamily="49" charset="-122"/>
                <a:cs typeface="+mn-cs"/>
              </a:rPr>
              <a:t>      </a:t>
            </a:r>
          </a:p>
          <a:p>
            <a:pPr marL="182563" marR="0" lvl="0" indent="-182563" algn="l" defTabSz="1158875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0000CC"/>
              </a:buClr>
              <a:buSzPct val="100000"/>
              <a:buFont typeface="Wingdings" pitchFamily="2" charset="2"/>
              <a:buChar char="l"/>
              <a:tabLst/>
              <a:defRPr/>
            </a:pPr>
            <a:endParaRPr kumimoji="0" lang="zh-CN" altLang="en-US" sz="5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黑体" pitchFamily="49" charset="-122"/>
              <a:cs typeface="+mn-cs"/>
            </a:endParaRPr>
          </a:p>
        </p:txBody>
      </p:sp>
      <p:cxnSp>
        <p:nvCxnSpPr>
          <p:cNvPr id="16" name="直接箭头连接符 15"/>
          <p:cNvCxnSpPr/>
          <p:nvPr/>
        </p:nvCxnSpPr>
        <p:spPr bwMode="auto">
          <a:xfrm flipV="1">
            <a:off x="1524000" y="1123950"/>
            <a:ext cx="762000" cy="990600"/>
          </a:xfrm>
          <a:prstGeom prst="straightConnector1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254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8" name="直接箭头连接符 17"/>
          <p:cNvCxnSpPr/>
          <p:nvPr/>
        </p:nvCxnSpPr>
        <p:spPr bwMode="auto">
          <a:xfrm flipV="1">
            <a:off x="1371600" y="1123950"/>
            <a:ext cx="2514600" cy="1447800"/>
          </a:xfrm>
          <a:prstGeom prst="straightConnector1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25400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xmlns="" val="371158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200150"/>
            <a:ext cx="2690813" cy="242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8.2  </a:t>
            </a:r>
            <a:r>
              <a:rPr lang="zh-CN" altLang="en-US" sz="3600" dirty="0" smtClean="0"/>
              <a:t>图</a:t>
            </a:r>
            <a:r>
              <a:rPr lang="zh-CN" altLang="en-US" sz="3600" dirty="0"/>
              <a:t>层</a:t>
            </a:r>
            <a:r>
              <a:rPr lang="zh-CN" altLang="en-US" sz="3600" dirty="0" smtClean="0"/>
              <a:t>嵌套与层叠</a:t>
            </a:r>
          </a:p>
        </p:txBody>
      </p:sp>
      <p:sp>
        <p:nvSpPr>
          <p:cNvPr id="5" name="AutoShape 15"/>
          <p:cNvSpPr>
            <a:spLocks noChangeAspect="1" noChangeArrowheads="1"/>
          </p:cNvSpPr>
          <p:nvPr/>
        </p:nvSpPr>
        <p:spPr bwMode="auto">
          <a:xfrm>
            <a:off x="533400" y="800100"/>
            <a:ext cx="5029201" cy="17347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6350" indent="-6350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400" b="0" dirty="0" smtClean="0">
                <a:ea typeface="黑体" pitchFamily="49" charset="-122"/>
              </a:rPr>
              <a:t>    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图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层包含其它图层，称为图层的嵌套。</a:t>
            </a:r>
          </a:p>
          <a:p>
            <a:pPr marL="6350" indent="-6350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      图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层嵌套经常需要与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CSS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样式一起使用，达到更加精确控制页面显示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效果。</a:t>
            </a:r>
            <a:endParaRPr lang="en-US" altLang="zh-CN" b="0" dirty="0" smtClean="0">
              <a:latin typeface="微软雅黑" pitchFamily="34" charset="-122"/>
              <a:ea typeface="微软雅黑" pitchFamily="34" charset="-122"/>
            </a:endParaRPr>
          </a:p>
          <a:p>
            <a:pPr marL="6350" indent="-6350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0" dirty="0" smtClean="0">
                <a:ea typeface="黑体" pitchFamily="49" charset="-122"/>
              </a:rPr>
              <a:t>   </a:t>
            </a:r>
            <a:r>
              <a:rPr lang="zh-CN" altLang="en-US" sz="2400" b="0" dirty="0" smtClean="0">
                <a:ea typeface="黑体" pitchFamily="49" charset="-122"/>
              </a:rPr>
              <a:t>案例</a:t>
            </a:r>
            <a:r>
              <a:rPr lang="en-US" altLang="zh-CN" sz="2400" b="0" dirty="0" smtClean="0">
                <a:ea typeface="黑体" pitchFamily="49" charset="-122"/>
              </a:rPr>
              <a:t>:edu_8_2_1.html</a:t>
            </a:r>
            <a:endParaRPr lang="en-US" altLang="zh-CN" sz="2400" b="0" dirty="0">
              <a:ea typeface="黑体" pitchFamily="49" charset="-122"/>
            </a:endParaRPr>
          </a:p>
        </p:txBody>
      </p:sp>
      <p:sp>
        <p:nvSpPr>
          <p:cNvPr id="7" name="AutoShape 12"/>
          <p:cNvSpPr txBox="1">
            <a:spLocks noChangeAspect="1" noChangeArrowheads="1"/>
          </p:cNvSpPr>
          <p:nvPr/>
        </p:nvSpPr>
        <p:spPr bwMode="auto">
          <a:xfrm>
            <a:off x="533400" y="3220641"/>
            <a:ext cx="5486400" cy="148470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2563" marR="0" lvl="0" indent="-182563" algn="l" defTabSz="1158875" rtl="0" eaLnBrk="0" fontAlgn="base" latinLnBrk="0" hangingPunct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&lt;div id="wrap"&gt;</a:t>
            </a:r>
          </a:p>
          <a:p>
            <a:pPr marL="182563" marR="0" lvl="0" indent="-182563" algn="l" defTabSz="1158875" rtl="0" eaLnBrk="0" fontAlgn="base" latinLnBrk="0" hangingPunct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	 &lt;div id="d1" class="</a:t>
            </a:r>
            <a:r>
              <a:rPr kumimoji="0" lang="en-US" altLang="zh-CN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inline_div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"&gt;div1&lt;/div&gt;</a:t>
            </a:r>
          </a:p>
          <a:p>
            <a:pPr marL="182563" marR="0" lvl="0" indent="-182563" algn="l" defTabSz="1158875" rtl="0" eaLnBrk="0" fontAlgn="base" latinLnBrk="0" hangingPunct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	 &lt;div id="d2" class="</a:t>
            </a:r>
            <a:r>
              <a:rPr kumimoji="0" lang="en-US" altLang="zh-CN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inline_div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"&gt;div2&lt;/div&gt;</a:t>
            </a:r>
          </a:p>
          <a:p>
            <a:pPr marL="182563" marR="0" lvl="0" indent="-182563" algn="l" defTabSz="1158875" rtl="0" eaLnBrk="0" fontAlgn="base" latinLnBrk="0" hangingPunct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 	 &lt;div id="d3"&gt;div3&lt;/div&gt;</a:t>
            </a:r>
          </a:p>
          <a:p>
            <a:pPr marL="182563" marR="0" lvl="0" indent="-182563" algn="l" defTabSz="1158875" rtl="0" eaLnBrk="0" fontAlgn="base" latinLnBrk="0" hangingPunct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&lt;/div&gt;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  <p:cxnSp>
        <p:nvCxnSpPr>
          <p:cNvPr id="9" name="曲线连接符 8"/>
          <p:cNvCxnSpPr/>
          <p:nvPr/>
        </p:nvCxnSpPr>
        <p:spPr bwMode="auto">
          <a:xfrm flipV="1">
            <a:off x="3352800" y="2190750"/>
            <a:ext cx="3429000" cy="1485900"/>
          </a:xfrm>
          <a:prstGeom prst="curvedConnector3">
            <a:avLst>
              <a:gd name="adj1" fmla="val 40465"/>
            </a:avLst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4" name="曲线连接符 13"/>
          <p:cNvCxnSpPr/>
          <p:nvPr/>
        </p:nvCxnSpPr>
        <p:spPr bwMode="auto">
          <a:xfrm flipV="1">
            <a:off x="4495800" y="2571750"/>
            <a:ext cx="3352800" cy="1352550"/>
          </a:xfrm>
          <a:prstGeom prst="curvedConnector3">
            <a:avLst>
              <a:gd name="adj1" fmla="val 50000"/>
            </a:avLst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8" name="曲线连接符 17"/>
          <p:cNvCxnSpPr/>
          <p:nvPr/>
        </p:nvCxnSpPr>
        <p:spPr bwMode="auto">
          <a:xfrm flipV="1">
            <a:off x="3886200" y="2952750"/>
            <a:ext cx="4495800" cy="1371600"/>
          </a:xfrm>
          <a:prstGeom prst="curvedConnector3">
            <a:avLst>
              <a:gd name="adj1" fmla="val 56009"/>
            </a:avLst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3" name="曲线连接符 22"/>
          <p:cNvCxnSpPr/>
          <p:nvPr/>
        </p:nvCxnSpPr>
        <p:spPr bwMode="auto">
          <a:xfrm flipV="1">
            <a:off x="1828800" y="1809750"/>
            <a:ext cx="4953000" cy="1600200"/>
          </a:xfrm>
          <a:prstGeom prst="curvedConnector3">
            <a:avLst>
              <a:gd name="adj1" fmla="val 57693"/>
            </a:avLst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xmlns="" val="155351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8.2  </a:t>
            </a:r>
            <a:r>
              <a:rPr lang="zh-CN" altLang="en-US" dirty="0"/>
              <a:t>图层嵌套与</a:t>
            </a:r>
            <a:r>
              <a:rPr lang="zh-CN" altLang="en-US" dirty="0" smtClean="0"/>
              <a:t>层叠</a:t>
            </a:r>
            <a:endParaRPr lang="zh-CN" altLang="en-US" dirty="0"/>
          </a:p>
        </p:txBody>
      </p:sp>
      <p:sp>
        <p:nvSpPr>
          <p:cNvPr id="3" name="AutoShape 3"/>
          <p:cNvSpPr txBox="1">
            <a:spLocks noChangeAspect="1" noChangeArrowheads="1"/>
          </p:cNvSpPr>
          <p:nvPr/>
        </p:nvSpPr>
        <p:spPr>
          <a:xfrm>
            <a:off x="533400" y="742950"/>
            <a:ext cx="8534400" cy="3943350"/>
          </a:xfrm>
          <a:prstGeom prst="rect">
            <a:avLst/>
          </a:prstGeom>
        </p:spPr>
        <p:txBody>
          <a:bodyPr/>
          <a:lstStyle/>
          <a:p>
            <a:pPr lvl="0" defTabSz="1158875" ea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defRPr/>
            </a:pPr>
            <a:r>
              <a:rPr lang="en-US" altLang="zh-CN" sz="1400" kern="0" dirty="0">
                <a:latin typeface="Verdana" pitchFamily="34" charset="0"/>
                <a:ea typeface="+mn-ea"/>
              </a:rPr>
              <a:t>&lt;!-- edu_8_2_2.html --&gt;</a:t>
            </a:r>
          </a:p>
          <a:p>
            <a:pPr lvl="0" defTabSz="1158875" ea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defRPr/>
            </a:pPr>
            <a:r>
              <a:rPr lang="en-US" altLang="zh-CN" sz="1400" kern="0" dirty="0">
                <a:latin typeface="Verdana" pitchFamily="34" charset="0"/>
                <a:ea typeface="+mn-ea"/>
              </a:rPr>
              <a:t>&lt;!</a:t>
            </a:r>
            <a:r>
              <a:rPr lang="en-US" altLang="zh-CN" sz="1400" kern="0" dirty="0" err="1">
                <a:latin typeface="Verdana" pitchFamily="34" charset="0"/>
                <a:ea typeface="+mn-ea"/>
              </a:rPr>
              <a:t>doctype</a:t>
            </a:r>
            <a:r>
              <a:rPr lang="en-US" altLang="zh-CN" sz="1400" kern="0" dirty="0">
                <a:latin typeface="Verdana" pitchFamily="34" charset="0"/>
                <a:ea typeface="+mn-ea"/>
              </a:rPr>
              <a:t> html&gt;</a:t>
            </a:r>
          </a:p>
          <a:p>
            <a:pPr lvl="0" defTabSz="1158875" ea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defRPr/>
            </a:pPr>
            <a:r>
              <a:rPr lang="en-US" altLang="zh-CN" sz="1400" kern="0" dirty="0">
                <a:latin typeface="Verdana" pitchFamily="34" charset="0"/>
                <a:ea typeface="+mn-ea"/>
              </a:rPr>
              <a:t>&lt;html </a:t>
            </a:r>
            <a:r>
              <a:rPr lang="en-US" altLang="zh-CN" sz="1400" kern="0" dirty="0" err="1">
                <a:latin typeface="Verdana" pitchFamily="34" charset="0"/>
                <a:ea typeface="+mn-ea"/>
              </a:rPr>
              <a:t>lang</a:t>
            </a:r>
            <a:r>
              <a:rPr lang="en-US" altLang="zh-CN" sz="1400" kern="0" dirty="0">
                <a:latin typeface="Verdana" pitchFamily="34" charset="0"/>
                <a:ea typeface="+mn-ea"/>
              </a:rPr>
              <a:t>="en"&gt;</a:t>
            </a:r>
          </a:p>
          <a:p>
            <a:pPr lvl="0" defTabSz="1158875" ea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defRPr/>
            </a:pPr>
            <a:r>
              <a:rPr lang="en-US" altLang="zh-CN" sz="1400" kern="0" dirty="0">
                <a:latin typeface="Verdana" pitchFamily="34" charset="0"/>
                <a:ea typeface="+mn-ea"/>
              </a:rPr>
              <a:t>&lt;head&gt;</a:t>
            </a:r>
          </a:p>
          <a:p>
            <a:pPr lvl="0" defTabSz="1158875" ea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defRPr/>
            </a:pPr>
            <a:r>
              <a:rPr lang="en-US" altLang="zh-CN" sz="1400" kern="0" dirty="0">
                <a:latin typeface="Verdana" pitchFamily="34" charset="0"/>
                <a:ea typeface="+mn-ea"/>
              </a:rPr>
              <a:t>&lt;meta charset="UTF-8"&gt;</a:t>
            </a:r>
          </a:p>
          <a:p>
            <a:pPr lvl="0" defTabSz="1158875" ea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defRPr/>
            </a:pPr>
            <a:r>
              <a:rPr lang="en-US" altLang="zh-CN" sz="1400" kern="0" dirty="0">
                <a:latin typeface="Verdana" pitchFamily="34" charset="0"/>
                <a:ea typeface="+mn-ea"/>
              </a:rPr>
              <a:t>&lt;style type="text/</a:t>
            </a:r>
            <a:r>
              <a:rPr lang="en-US" altLang="zh-CN" sz="1400" kern="0" dirty="0" err="1">
                <a:latin typeface="Verdana" pitchFamily="34" charset="0"/>
                <a:ea typeface="+mn-ea"/>
              </a:rPr>
              <a:t>css</a:t>
            </a:r>
            <a:r>
              <a:rPr lang="en-US" altLang="zh-CN" sz="1400" kern="0" dirty="0">
                <a:latin typeface="Verdana" pitchFamily="34" charset="0"/>
                <a:ea typeface="+mn-ea"/>
              </a:rPr>
              <a:t>"&gt;</a:t>
            </a:r>
          </a:p>
          <a:p>
            <a:pPr lvl="0" defTabSz="1158875" ea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defRPr/>
            </a:pPr>
            <a:r>
              <a:rPr lang="en-US" altLang="zh-CN" sz="1400" kern="0" dirty="0" smtClean="0">
                <a:latin typeface="Verdana" pitchFamily="34" charset="0"/>
                <a:ea typeface="+mn-ea"/>
              </a:rPr>
              <a:t>body{margin:0</a:t>
            </a:r>
            <a:r>
              <a:rPr lang="en-US" altLang="zh-CN" sz="1400" kern="0" dirty="0">
                <a:latin typeface="Verdana" pitchFamily="34" charset="0"/>
                <a:ea typeface="+mn-ea"/>
              </a:rPr>
              <a:t>;  /*margin</a:t>
            </a:r>
            <a:r>
              <a:rPr lang="zh-CN" altLang="en-US" sz="1400" kern="0" dirty="0">
                <a:latin typeface="Verdana" pitchFamily="34" charset="0"/>
                <a:ea typeface="+mn-ea"/>
              </a:rPr>
              <a:t>表示边距，在</a:t>
            </a:r>
            <a:r>
              <a:rPr lang="en-US" altLang="zh-CN" sz="1400" kern="0" dirty="0">
                <a:latin typeface="Verdana" pitchFamily="34" charset="0"/>
                <a:ea typeface="+mn-ea"/>
              </a:rPr>
              <a:t>8.5CSS</a:t>
            </a:r>
            <a:r>
              <a:rPr lang="zh-CN" altLang="en-US" sz="1400" kern="0" dirty="0">
                <a:latin typeface="Verdana" pitchFamily="34" charset="0"/>
                <a:ea typeface="+mn-ea"/>
              </a:rPr>
              <a:t>盒模型介绍*</a:t>
            </a:r>
            <a:r>
              <a:rPr lang="en-US" altLang="zh-CN" sz="1400" kern="0" dirty="0" smtClean="0">
                <a:latin typeface="Verdana" pitchFamily="34" charset="0"/>
                <a:ea typeface="+mn-ea"/>
              </a:rPr>
              <a:t>/}</a:t>
            </a:r>
            <a:endParaRPr lang="en-US" altLang="zh-CN" sz="1400" kern="0" dirty="0">
              <a:latin typeface="Verdana" pitchFamily="34" charset="0"/>
              <a:ea typeface="+mn-ea"/>
            </a:endParaRPr>
          </a:p>
          <a:p>
            <a:pPr lvl="0" defTabSz="1158875" ea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defRPr/>
            </a:pPr>
            <a:r>
              <a:rPr lang="en-US" altLang="zh-CN" sz="1400" kern="0" dirty="0" smtClean="0">
                <a:latin typeface="Verdana" pitchFamily="34" charset="0"/>
                <a:ea typeface="+mn-ea"/>
              </a:rPr>
              <a:t>div{</a:t>
            </a:r>
            <a:r>
              <a:rPr lang="en-US" altLang="zh-CN" sz="1400" kern="0" dirty="0" err="1" smtClean="0">
                <a:solidFill>
                  <a:srgbClr val="FF0000"/>
                </a:solidFill>
                <a:latin typeface="Verdana" pitchFamily="34" charset="0"/>
                <a:ea typeface="+mn-ea"/>
              </a:rPr>
              <a:t>position:absolute</a:t>
            </a:r>
            <a:r>
              <a:rPr lang="en-US" altLang="zh-CN" sz="1400" kern="0" dirty="0">
                <a:latin typeface="Verdana" pitchFamily="34" charset="0"/>
                <a:ea typeface="+mn-ea"/>
              </a:rPr>
              <a:t>; /* </a:t>
            </a:r>
            <a:r>
              <a:rPr lang="zh-CN" altLang="en-US" sz="1400" kern="0" dirty="0">
                <a:latin typeface="Verdana" pitchFamily="34" charset="0"/>
                <a:ea typeface="+mn-ea"/>
              </a:rPr>
              <a:t>定位方式为绝对定位 *</a:t>
            </a:r>
            <a:r>
              <a:rPr lang="en-US" altLang="zh-CN" sz="1400" kern="0" dirty="0">
                <a:latin typeface="Verdana" pitchFamily="34" charset="0"/>
                <a:ea typeface="+mn-ea"/>
              </a:rPr>
              <a:t>/</a:t>
            </a:r>
          </a:p>
          <a:p>
            <a:pPr lvl="0" defTabSz="1158875" ea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defRPr/>
            </a:pPr>
            <a:r>
              <a:rPr lang="en-US" altLang="zh-CN" sz="1400" kern="0" dirty="0" smtClean="0">
                <a:latin typeface="Verdana" pitchFamily="34" charset="0"/>
                <a:ea typeface="+mn-ea"/>
              </a:rPr>
              <a:t>width:200px;height:200px;}</a:t>
            </a:r>
            <a:endParaRPr lang="en-US" altLang="zh-CN" sz="1400" kern="0" dirty="0">
              <a:latin typeface="Verdana" pitchFamily="34" charset="0"/>
              <a:ea typeface="+mn-ea"/>
            </a:endParaRPr>
          </a:p>
          <a:p>
            <a:pPr lvl="0" defTabSz="1158875" ea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defRPr/>
            </a:pPr>
            <a:r>
              <a:rPr lang="en-US" altLang="zh-CN" sz="1400" kern="0" dirty="0">
                <a:latin typeface="Verdana" pitchFamily="34" charset="0"/>
                <a:ea typeface="+mn-ea"/>
              </a:rPr>
              <a:t>#</a:t>
            </a:r>
            <a:r>
              <a:rPr lang="en-US" altLang="zh-CN" sz="1400" kern="0" dirty="0" smtClean="0">
                <a:latin typeface="Verdana" pitchFamily="34" charset="0"/>
                <a:ea typeface="+mn-ea"/>
              </a:rPr>
              <a:t>d1{</a:t>
            </a:r>
            <a:r>
              <a:rPr lang="en-US" altLang="zh-CN" sz="1400" kern="0" dirty="0" err="1" smtClean="0">
                <a:latin typeface="Verdana" pitchFamily="34" charset="0"/>
                <a:ea typeface="+mn-ea"/>
              </a:rPr>
              <a:t>background-color:black</a:t>
            </a:r>
            <a:r>
              <a:rPr lang="en-US" altLang="zh-CN" sz="1400" kern="0" dirty="0">
                <a:latin typeface="Verdana" pitchFamily="34" charset="0"/>
                <a:ea typeface="+mn-ea"/>
              </a:rPr>
              <a:t>;</a:t>
            </a:r>
          </a:p>
          <a:p>
            <a:pPr lvl="0" defTabSz="1158875" ea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defRPr/>
            </a:pPr>
            <a:r>
              <a:rPr lang="en-US" altLang="zh-CN" sz="1400" kern="0" dirty="0">
                <a:solidFill>
                  <a:srgbClr val="FF0000"/>
                </a:solidFill>
                <a:latin typeface="Verdana" pitchFamily="34" charset="0"/>
                <a:ea typeface="+mn-ea"/>
              </a:rPr>
              <a:t>z-index:0</a:t>
            </a:r>
            <a:r>
              <a:rPr lang="en-US" altLang="zh-CN" sz="1400" kern="0" dirty="0">
                <a:latin typeface="Verdana" pitchFamily="34" charset="0"/>
                <a:ea typeface="+mn-ea"/>
              </a:rPr>
              <a:t>;    /* </a:t>
            </a:r>
            <a:r>
              <a:rPr lang="zh-CN" altLang="en-US" sz="1400" kern="0" dirty="0">
                <a:latin typeface="Verdana" pitchFamily="34" charset="0"/>
                <a:ea typeface="+mn-ea"/>
              </a:rPr>
              <a:t>该图层在最下面 *</a:t>
            </a:r>
            <a:r>
              <a:rPr lang="en-US" altLang="zh-CN" sz="1400" kern="0" dirty="0" smtClean="0">
                <a:latin typeface="Verdana" pitchFamily="34" charset="0"/>
                <a:ea typeface="+mn-ea"/>
              </a:rPr>
              <a:t>/</a:t>
            </a:r>
            <a:r>
              <a:rPr lang="en-US" altLang="zh-CN" sz="1400" kern="0" dirty="0" err="1" smtClean="0">
                <a:latin typeface="Verdana" pitchFamily="34" charset="0"/>
                <a:ea typeface="+mn-ea"/>
              </a:rPr>
              <a:t>color:white</a:t>
            </a:r>
            <a:r>
              <a:rPr lang="en-US" altLang="zh-CN" sz="1400" kern="0" dirty="0" smtClean="0">
                <a:latin typeface="Verdana" pitchFamily="34" charset="0"/>
                <a:ea typeface="+mn-ea"/>
              </a:rPr>
              <a:t>;}</a:t>
            </a:r>
            <a:endParaRPr lang="en-US" altLang="zh-CN" sz="1400" kern="0" dirty="0">
              <a:latin typeface="Verdana" pitchFamily="34" charset="0"/>
              <a:ea typeface="+mn-ea"/>
            </a:endParaRPr>
          </a:p>
          <a:p>
            <a:pPr lvl="0" defTabSz="1158875" ea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defRPr/>
            </a:pPr>
            <a:r>
              <a:rPr lang="en-US" altLang="zh-CN" sz="1400" kern="0" dirty="0">
                <a:latin typeface="Verdana" pitchFamily="34" charset="0"/>
                <a:ea typeface="+mn-ea"/>
              </a:rPr>
              <a:t>#</a:t>
            </a:r>
            <a:r>
              <a:rPr lang="en-US" altLang="zh-CN" sz="1400" kern="0" dirty="0" smtClean="0">
                <a:latin typeface="Verdana" pitchFamily="34" charset="0"/>
                <a:ea typeface="+mn-ea"/>
              </a:rPr>
              <a:t>d2{background-color:red;top:25px;left:50px;</a:t>
            </a:r>
            <a:r>
              <a:rPr lang="en-US" altLang="zh-CN" sz="1400" kern="0" dirty="0" smtClean="0">
                <a:solidFill>
                  <a:srgbClr val="FF0000"/>
                </a:solidFill>
                <a:latin typeface="Verdana" pitchFamily="34" charset="0"/>
                <a:ea typeface="+mn-ea"/>
              </a:rPr>
              <a:t>z-index:1</a:t>
            </a:r>
            <a:r>
              <a:rPr lang="en-US" altLang="zh-CN" sz="1400" kern="0" dirty="0">
                <a:latin typeface="Verdana" pitchFamily="34" charset="0"/>
                <a:ea typeface="+mn-ea"/>
              </a:rPr>
              <a:t>; </a:t>
            </a:r>
            <a:r>
              <a:rPr lang="en-US" altLang="zh-CN" sz="1400" kern="0" dirty="0" smtClean="0">
                <a:latin typeface="Verdana" pitchFamily="34" charset="0"/>
                <a:ea typeface="+mn-ea"/>
              </a:rPr>
              <a:t>/*</a:t>
            </a:r>
            <a:r>
              <a:rPr lang="zh-CN" altLang="en-US" sz="1400" kern="0" dirty="0" smtClean="0">
                <a:latin typeface="Verdana" pitchFamily="34" charset="0"/>
                <a:ea typeface="+mn-ea"/>
              </a:rPr>
              <a:t>图</a:t>
            </a:r>
            <a:r>
              <a:rPr lang="zh-CN" altLang="en-US" sz="1400" kern="0" dirty="0">
                <a:latin typeface="Verdana" pitchFamily="34" charset="0"/>
                <a:ea typeface="+mn-ea"/>
              </a:rPr>
              <a:t>层在中间 *</a:t>
            </a:r>
            <a:r>
              <a:rPr lang="en-US" altLang="zh-CN" sz="1400" kern="0" dirty="0" smtClean="0">
                <a:latin typeface="Verdana" pitchFamily="34" charset="0"/>
                <a:ea typeface="+mn-ea"/>
              </a:rPr>
              <a:t>/}</a:t>
            </a:r>
            <a:endParaRPr lang="en-US" altLang="zh-CN" sz="1400" kern="0" dirty="0">
              <a:latin typeface="Verdana" pitchFamily="34" charset="0"/>
              <a:ea typeface="+mn-ea"/>
            </a:endParaRPr>
          </a:p>
          <a:p>
            <a:pPr lvl="0" defTabSz="1158875" ea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defRPr/>
            </a:pPr>
            <a:r>
              <a:rPr lang="en-US" altLang="zh-CN" sz="1400" kern="0" dirty="0">
                <a:latin typeface="Verdana" pitchFamily="34" charset="0"/>
                <a:ea typeface="+mn-ea"/>
              </a:rPr>
              <a:t>#</a:t>
            </a:r>
            <a:r>
              <a:rPr lang="en-US" altLang="zh-CN" sz="1400" kern="0" dirty="0" smtClean="0">
                <a:latin typeface="Verdana" pitchFamily="34" charset="0"/>
                <a:ea typeface="+mn-ea"/>
              </a:rPr>
              <a:t>d3{background-color:yellow;top:50px;left:100px</a:t>
            </a:r>
            <a:r>
              <a:rPr lang="en-US" altLang="zh-CN" sz="1400" kern="0" dirty="0">
                <a:latin typeface="Verdana" pitchFamily="34" charset="0"/>
                <a:ea typeface="+mn-ea"/>
              </a:rPr>
              <a:t>;</a:t>
            </a:r>
          </a:p>
          <a:p>
            <a:pPr lvl="0" defTabSz="1158875" ea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defRPr/>
            </a:pPr>
            <a:r>
              <a:rPr lang="en-US" altLang="zh-CN" sz="1400" kern="0" dirty="0">
                <a:solidFill>
                  <a:srgbClr val="FF0000"/>
                </a:solidFill>
                <a:latin typeface="Verdana" pitchFamily="34" charset="0"/>
                <a:ea typeface="+mn-ea"/>
              </a:rPr>
              <a:t>z-index:2</a:t>
            </a:r>
            <a:r>
              <a:rPr lang="en-US" altLang="zh-CN" sz="1400" kern="0" dirty="0">
                <a:latin typeface="Verdana" pitchFamily="34" charset="0"/>
                <a:ea typeface="+mn-ea"/>
              </a:rPr>
              <a:t>;    /* </a:t>
            </a:r>
            <a:r>
              <a:rPr lang="zh-CN" altLang="en-US" sz="1400" kern="0" dirty="0">
                <a:latin typeface="Verdana" pitchFamily="34" charset="0"/>
                <a:ea typeface="+mn-ea"/>
              </a:rPr>
              <a:t>该图层在最上面 *</a:t>
            </a:r>
            <a:r>
              <a:rPr lang="en-US" altLang="zh-CN" sz="1400" kern="0" dirty="0" smtClean="0">
                <a:latin typeface="Verdana" pitchFamily="34" charset="0"/>
                <a:ea typeface="+mn-ea"/>
              </a:rPr>
              <a:t>/}</a:t>
            </a:r>
            <a:endParaRPr lang="en-US" altLang="zh-CN" sz="1400" kern="0" dirty="0">
              <a:latin typeface="Verdana" pitchFamily="34" charset="0"/>
              <a:ea typeface="+mn-ea"/>
            </a:endParaRPr>
          </a:p>
          <a:p>
            <a:pPr lvl="0" defTabSz="1158875" ea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defRPr/>
            </a:pPr>
            <a:r>
              <a:rPr lang="en-US" altLang="zh-CN" sz="1400" kern="0" dirty="0">
                <a:latin typeface="Verdana" pitchFamily="34" charset="0"/>
                <a:ea typeface="+mn-ea"/>
              </a:rPr>
              <a:t>&lt;/style&gt;</a:t>
            </a:r>
          </a:p>
          <a:p>
            <a:pPr lvl="0" defTabSz="1158875" ea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defRPr/>
            </a:pPr>
            <a:r>
              <a:rPr lang="en-US" altLang="zh-CN" sz="1400" kern="0" dirty="0">
                <a:latin typeface="Verdana" pitchFamily="34" charset="0"/>
                <a:ea typeface="+mn-ea"/>
              </a:rPr>
              <a:t>&lt;/head&gt;</a:t>
            </a:r>
          </a:p>
          <a:p>
            <a:pPr lvl="0" defTabSz="1158875" ea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defRPr/>
            </a:pPr>
            <a:r>
              <a:rPr lang="en-US" altLang="zh-CN" sz="1400" kern="0" dirty="0">
                <a:latin typeface="Verdana" pitchFamily="34" charset="0"/>
                <a:ea typeface="+mn-ea"/>
              </a:rPr>
              <a:t>&lt;body&gt;</a:t>
            </a:r>
          </a:p>
          <a:p>
            <a:pPr lvl="0" defTabSz="1158875" ea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defRPr/>
            </a:pPr>
            <a:r>
              <a:rPr lang="en-US" altLang="zh-CN" sz="1400" kern="0" dirty="0">
                <a:latin typeface="Verdana" pitchFamily="34" charset="0"/>
                <a:ea typeface="+mn-ea"/>
              </a:rPr>
              <a:t>&lt;div id="d1" &gt;div1&lt;/div&gt;</a:t>
            </a:r>
          </a:p>
          <a:p>
            <a:pPr lvl="0" defTabSz="1158875" ea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defRPr/>
            </a:pPr>
            <a:r>
              <a:rPr lang="en-US" altLang="zh-CN" sz="1400" kern="0" dirty="0">
                <a:latin typeface="Verdana" pitchFamily="34" charset="0"/>
                <a:ea typeface="+mn-ea"/>
              </a:rPr>
              <a:t>&lt;div id="d2" &gt;div2&lt;/div&gt;</a:t>
            </a:r>
          </a:p>
          <a:p>
            <a:pPr lvl="0" defTabSz="1158875" ea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defRPr/>
            </a:pPr>
            <a:r>
              <a:rPr lang="en-US" altLang="zh-CN" sz="1400" kern="0" dirty="0">
                <a:latin typeface="Verdana" pitchFamily="34" charset="0"/>
                <a:ea typeface="+mn-ea"/>
              </a:rPr>
              <a:t>&lt;div id="d3" &gt;div3&lt;/div&gt;</a:t>
            </a:r>
          </a:p>
          <a:p>
            <a:pPr lvl="0" defTabSz="1158875" ea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defRPr/>
            </a:pPr>
            <a:r>
              <a:rPr lang="en-US" altLang="zh-CN" sz="1400" kern="0" dirty="0">
                <a:latin typeface="Verdana" pitchFamily="34" charset="0"/>
                <a:ea typeface="+mn-ea"/>
              </a:rPr>
              <a:t>&lt;/body&gt;</a:t>
            </a:r>
          </a:p>
          <a:p>
            <a:pPr lvl="0" defTabSz="1158875" ea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defRPr/>
            </a:pPr>
            <a:r>
              <a:rPr lang="en-US" altLang="zh-CN" sz="1400" kern="0" dirty="0">
                <a:latin typeface="Verdana" pitchFamily="34" charset="0"/>
                <a:ea typeface="+mn-ea"/>
              </a:rPr>
              <a:t>&lt;/html&gt;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gray">
          <a:xfrm>
            <a:off x="4038600" y="742951"/>
            <a:ext cx="1524000" cy="432197"/>
          </a:xfrm>
          <a:prstGeom prst="wedgeRoundRectCallout">
            <a:avLst>
              <a:gd name="adj1" fmla="val -107762"/>
              <a:gd name="adj2" fmla="val 212983"/>
              <a:gd name="adj3" fmla="val 16667"/>
            </a:avLst>
          </a:prstGeom>
          <a:solidFill>
            <a:srgbClr val="3333FF"/>
          </a:solidFill>
          <a:ln w="38100" algn="ctr">
            <a:solidFill>
              <a:srgbClr val="0000FA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latinLnBrk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2400" dirty="0">
                <a:solidFill>
                  <a:schemeClr val="bg1"/>
                </a:solidFill>
                <a:latin typeface="Arial" charset="0"/>
                <a:ea typeface="微软雅黑" pitchFamily="34" charset="-122"/>
              </a:rPr>
              <a:t>必要条件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gray">
          <a:xfrm>
            <a:off x="1066800" y="2171700"/>
            <a:ext cx="23050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13" name="图片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00400"/>
            <a:ext cx="2480310" cy="148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5411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8.3  </a:t>
            </a:r>
            <a:r>
              <a:rPr lang="en-US" altLang="zh-CN" dirty="0"/>
              <a:t>div</a:t>
            </a:r>
            <a:r>
              <a:rPr lang="zh-CN" altLang="zh-CN" dirty="0"/>
              <a:t>标记与</a:t>
            </a:r>
            <a:r>
              <a:rPr lang="en-US" altLang="zh-CN" dirty="0"/>
              <a:t>span</a:t>
            </a:r>
            <a:r>
              <a:rPr lang="zh-CN" altLang="zh-CN" dirty="0"/>
              <a:t>标记</a:t>
            </a:r>
            <a:endParaRPr lang="en-US" altLang="zh-CN" dirty="0" smtClean="0"/>
          </a:p>
        </p:txBody>
      </p:sp>
      <p:sp>
        <p:nvSpPr>
          <p:cNvPr id="41986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742950"/>
            <a:ext cx="8585200" cy="394335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smtClean="0"/>
              <a:t>1.span</a:t>
            </a:r>
            <a:r>
              <a:rPr lang="zh-CN" altLang="en-US" dirty="0" smtClean="0"/>
              <a:t>标记</a:t>
            </a:r>
            <a:r>
              <a:rPr lang="en-US" altLang="zh-CN" dirty="0" smtClean="0"/>
              <a:t>—</a:t>
            </a:r>
            <a:r>
              <a:rPr lang="zh-CN" altLang="en-US" dirty="0" smtClean="0"/>
              <a:t>行内元素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 smtClean="0"/>
              <a:t>     </a:t>
            </a:r>
            <a:r>
              <a:rPr lang="zh-CN" altLang="en-US" sz="1800" dirty="0" smtClean="0">
                <a:solidFill>
                  <a:srgbClr val="FF0000"/>
                </a:solidFill>
              </a:rPr>
              <a:t>基本语法：</a:t>
            </a:r>
            <a:r>
              <a:rPr lang="en-US" altLang="zh-CN" sz="1800" dirty="0" smtClean="0">
                <a:solidFill>
                  <a:srgbClr val="FF0000"/>
                </a:solidFill>
              </a:rPr>
              <a:t> </a:t>
            </a:r>
            <a:r>
              <a:rPr lang="zh-CN" altLang="en-US" sz="1800" dirty="0" smtClean="0">
                <a:solidFill>
                  <a:srgbClr val="FF0000"/>
                </a:solidFill>
              </a:rPr>
              <a:t>    </a:t>
            </a:r>
            <a:r>
              <a:rPr lang="en-US" altLang="zh-CN" sz="1800" dirty="0" smtClean="0">
                <a:solidFill>
                  <a:srgbClr val="FF0000"/>
                </a:solidFill>
              </a:rPr>
              <a:t>&lt;span id="" class=""&gt;</a:t>
            </a:r>
            <a:r>
              <a:rPr lang="zh-CN" altLang="en-US" sz="1800" dirty="0" smtClean="0">
                <a:solidFill>
                  <a:srgbClr val="FF0000"/>
                </a:solidFill>
              </a:rPr>
              <a:t>行内内容</a:t>
            </a:r>
            <a:r>
              <a:rPr lang="en-US" altLang="zh-CN" sz="1800" dirty="0" smtClean="0">
                <a:solidFill>
                  <a:srgbClr val="FF0000"/>
                </a:solidFill>
              </a:rPr>
              <a:t>&lt;/span&gt;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smtClean="0"/>
              <a:t>2.Div</a:t>
            </a:r>
            <a:r>
              <a:rPr lang="zh-CN" altLang="en-US" dirty="0" smtClean="0"/>
              <a:t>与</a:t>
            </a:r>
            <a:r>
              <a:rPr lang="en-US" altLang="zh-CN" dirty="0" smtClean="0"/>
              <a:t>span</a:t>
            </a:r>
            <a:r>
              <a:rPr lang="zh-CN" altLang="en-US" dirty="0" smtClean="0"/>
              <a:t>标记使用区别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div</a:t>
            </a:r>
            <a:r>
              <a:rPr lang="zh-CN" altLang="zh-CN" dirty="0"/>
              <a:t>和</a:t>
            </a:r>
            <a:r>
              <a:rPr lang="en-US" altLang="zh-CN" dirty="0"/>
              <a:t>span</a:t>
            </a:r>
            <a:r>
              <a:rPr lang="zh-CN" altLang="zh-CN" dirty="0"/>
              <a:t>标记默认情况下都没有对标记内的内容进行格式化或渲染，只有使用</a:t>
            </a:r>
            <a:r>
              <a:rPr lang="en-US" altLang="zh-CN" dirty="0"/>
              <a:t>CSS</a:t>
            </a:r>
            <a:r>
              <a:rPr lang="zh-CN" altLang="zh-CN" dirty="0"/>
              <a:t>来定义相应的样式时才会显示出</a:t>
            </a:r>
            <a:r>
              <a:rPr lang="zh-CN" altLang="zh-CN" dirty="0" smtClean="0"/>
              <a:t>不同。</a:t>
            </a:r>
            <a:endParaRPr lang="zh-CN" altLang="zh-CN" dirty="0"/>
          </a:p>
          <a:p>
            <a:pPr marL="90488" indent="449263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0" dirty="0"/>
              <a:t>1)</a:t>
            </a:r>
            <a:r>
              <a:rPr lang="zh-CN" altLang="zh-CN" b="0" dirty="0"/>
              <a:t>是否是块标记。</a:t>
            </a:r>
            <a:r>
              <a:rPr lang="en-US" altLang="zh-CN" b="0" dirty="0"/>
              <a:t>div</a:t>
            </a:r>
            <a:r>
              <a:rPr lang="zh-CN" altLang="zh-CN" b="0" dirty="0"/>
              <a:t>标记是块标记，一般包含较大范围，在区域的前后会自动换行；而</a:t>
            </a:r>
            <a:r>
              <a:rPr lang="en-US" altLang="zh-CN" b="0" dirty="0"/>
              <a:t>span</a:t>
            </a:r>
            <a:r>
              <a:rPr lang="zh-CN" altLang="zh-CN" b="0" dirty="0"/>
              <a:t>标记是行内标记，一般包含范围较窄，通常在一行内，</a:t>
            </a:r>
            <a:r>
              <a:rPr lang="zh-CN" altLang="zh-CN" b="0" dirty="0" smtClean="0"/>
              <a:t>在</a:t>
            </a:r>
            <a:r>
              <a:rPr lang="zh-CN" altLang="en-US" b="0" dirty="0" smtClean="0"/>
              <a:t>此</a:t>
            </a:r>
            <a:r>
              <a:rPr lang="zh-CN" altLang="zh-CN" b="0" dirty="0" smtClean="0"/>
              <a:t>区域的</a:t>
            </a:r>
            <a:r>
              <a:rPr lang="zh-CN" altLang="en-US" b="0" dirty="0" smtClean="0"/>
              <a:t>范围</a:t>
            </a:r>
            <a:r>
              <a:rPr lang="zh-CN" altLang="zh-CN" b="0" dirty="0" smtClean="0"/>
              <a:t>外</a:t>
            </a:r>
            <a:r>
              <a:rPr lang="zh-CN" altLang="zh-CN" b="0" dirty="0"/>
              <a:t>不会自动换行。</a:t>
            </a:r>
          </a:p>
          <a:p>
            <a:pPr marL="90488" indent="449263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0" dirty="0"/>
              <a:t>2)</a:t>
            </a:r>
            <a:r>
              <a:rPr lang="zh-CN" altLang="zh-CN" b="0" dirty="0"/>
              <a:t>是否可以互相包含。一般来说，</a:t>
            </a:r>
            <a:r>
              <a:rPr lang="en-US" altLang="zh-CN" b="0" dirty="0"/>
              <a:t>div</a:t>
            </a:r>
            <a:r>
              <a:rPr lang="zh-CN" altLang="zh-CN" b="0" dirty="0"/>
              <a:t>标记可以包含</a:t>
            </a:r>
            <a:r>
              <a:rPr lang="en-US" altLang="zh-CN" b="0" dirty="0"/>
              <a:t>span</a:t>
            </a:r>
            <a:r>
              <a:rPr lang="zh-CN" altLang="zh-CN" b="0" dirty="0"/>
              <a:t>标记，但</a:t>
            </a:r>
            <a:r>
              <a:rPr lang="en-US" altLang="zh-CN" b="0" dirty="0"/>
              <a:t>span</a:t>
            </a:r>
            <a:r>
              <a:rPr lang="zh-CN" altLang="zh-CN" b="0" dirty="0"/>
              <a:t>标记不可能包含</a:t>
            </a:r>
            <a:r>
              <a:rPr lang="en-US" altLang="zh-CN" b="0" dirty="0"/>
              <a:t>div</a:t>
            </a:r>
            <a:r>
              <a:rPr lang="zh-CN" altLang="zh-CN" b="0" dirty="0"/>
              <a:t>标记。</a:t>
            </a:r>
          </a:p>
          <a:p>
            <a:pPr marL="90488" indent="449263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b="0" dirty="0"/>
              <a:t>但是块标记和行标记不是绝对的，通过定义</a:t>
            </a:r>
            <a:r>
              <a:rPr lang="en-US" altLang="zh-CN" b="0" dirty="0"/>
              <a:t>CSS</a:t>
            </a:r>
            <a:r>
              <a:rPr lang="zh-CN" altLang="zh-CN" b="0" dirty="0"/>
              <a:t>的</a:t>
            </a:r>
            <a:r>
              <a:rPr lang="en-US" altLang="zh-CN" b="0" dirty="0"/>
              <a:t>display</a:t>
            </a:r>
            <a:r>
              <a:rPr lang="zh-CN" altLang="zh-CN" b="0" dirty="0"/>
              <a:t>属性可以相互</a:t>
            </a:r>
            <a:r>
              <a:rPr lang="zh-CN" altLang="zh-CN" b="0" dirty="0" smtClean="0"/>
              <a:t>转化</a:t>
            </a:r>
            <a:r>
              <a:rPr lang="zh-CN" altLang="en-US" b="0" dirty="0" smtClean="0"/>
              <a:t>。</a:t>
            </a:r>
            <a:r>
              <a:rPr lang="en-US" altLang="zh-CN" b="0" dirty="0" smtClean="0"/>
              <a:t>(</a:t>
            </a:r>
            <a:r>
              <a:rPr lang="zh-CN" altLang="en-US" b="0" dirty="0" smtClean="0"/>
              <a:t>案例：</a:t>
            </a:r>
            <a:r>
              <a:rPr lang="en-US" altLang="zh-CN" b="0" dirty="0" smtClean="0"/>
              <a:t>edu_8_3_1.html)</a:t>
            </a:r>
            <a:endParaRPr lang="en-US" altLang="zh-CN" b="0" dirty="0"/>
          </a:p>
        </p:txBody>
      </p:sp>
    </p:spTree>
    <p:extLst>
      <p:ext uri="{BB962C8B-B14F-4D97-AF65-F5344CB8AC3E}">
        <p14:creationId xmlns:p14="http://schemas.microsoft.com/office/powerpoint/2010/main" xmlns="" val="14223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附：</a:t>
            </a:r>
            <a:r>
              <a:rPr lang="en-US" altLang="zh-CN" dirty="0" smtClean="0"/>
              <a:t>CSS</a:t>
            </a:r>
            <a:r>
              <a:rPr lang="zh-CN" altLang="en-US" dirty="0" smtClean="0"/>
              <a:t>中的</a:t>
            </a:r>
            <a:r>
              <a:rPr lang="en-US" altLang="zh-CN" dirty="0" smtClean="0"/>
              <a:t>display</a:t>
            </a:r>
            <a:r>
              <a:rPr lang="zh-CN" altLang="en-US" dirty="0" smtClean="0"/>
              <a:t>属性</a:t>
            </a:r>
          </a:p>
        </p:txBody>
      </p:sp>
      <p:sp>
        <p:nvSpPr>
          <p:cNvPr id="43010" name="矩形 2"/>
          <p:cNvSpPr>
            <a:spLocks noChangeArrowheads="1"/>
          </p:cNvSpPr>
          <p:nvPr/>
        </p:nvSpPr>
        <p:spPr bwMode="auto">
          <a:xfrm>
            <a:off x="533400" y="742950"/>
            <a:ext cx="8534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rgbClr val="660066"/>
              </a:buClr>
              <a:buSzPct val="100000"/>
            </a:pPr>
            <a:r>
              <a:rPr lang="en-US" altLang="zh-CN" dirty="0">
                <a:ea typeface="黑体" pitchFamily="49" charset="-122"/>
              </a:rPr>
              <a:t>display </a:t>
            </a:r>
            <a:r>
              <a:rPr lang="zh-CN" altLang="en-US" dirty="0">
                <a:ea typeface="黑体" pitchFamily="49" charset="-122"/>
              </a:rPr>
              <a:t>：规定元素应该生成</a:t>
            </a:r>
            <a:r>
              <a:rPr lang="zh-CN" altLang="en-US" dirty="0" smtClean="0">
                <a:ea typeface="黑体" pitchFamily="49" charset="-122"/>
              </a:rPr>
              <a:t>的显示框</a:t>
            </a:r>
            <a:r>
              <a:rPr lang="zh-CN" altLang="en-US" dirty="0">
                <a:ea typeface="黑体" pitchFamily="49" charset="-122"/>
              </a:rPr>
              <a:t>的类型。</a:t>
            </a:r>
          </a:p>
          <a:p>
            <a:pPr marL="630238" indent="-630238" eaLnBrk="0" hangingPunct="0">
              <a:spcBef>
                <a:spcPts val="0"/>
              </a:spcBef>
              <a:buClr>
                <a:srgbClr val="660066"/>
              </a:buClr>
              <a:buSzPct val="100000"/>
            </a:pPr>
            <a:r>
              <a:rPr lang="zh-CN" altLang="en-US" b="0" dirty="0">
                <a:ea typeface="黑体" pitchFamily="49" charset="-122"/>
              </a:rPr>
              <a:t>说明：这个属性用于定义建立布局时元素生成的显示框类型。对于 </a:t>
            </a:r>
            <a:r>
              <a:rPr lang="en-US" altLang="zh-CN" b="0" dirty="0">
                <a:ea typeface="黑体" pitchFamily="49" charset="-122"/>
              </a:rPr>
              <a:t>HTML </a:t>
            </a:r>
            <a:r>
              <a:rPr lang="zh-CN" altLang="en-US" b="0" dirty="0">
                <a:ea typeface="黑体" pitchFamily="49" charset="-122"/>
              </a:rPr>
              <a:t>等文档类型，如果使用 </a:t>
            </a:r>
            <a:r>
              <a:rPr lang="en-US" altLang="zh-CN" b="0" dirty="0">
                <a:ea typeface="黑体" pitchFamily="49" charset="-122"/>
              </a:rPr>
              <a:t>display </a:t>
            </a:r>
            <a:r>
              <a:rPr lang="zh-CN" altLang="en-US" b="0" dirty="0">
                <a:ea typeface="黑体" pitchFamily="49" charset="-122"/>
              </a:rPr>
              <a:t>不谨慎会很危险，因为可能违反 </a:t>
            </a:r>
            <a:r>
              <a:rPr lang="en-US" altLang="zh-CN" b="0" dirty="0">
                <a:ea typeface="黑体" pitchFamily="49" charset="-122"/>
              </a:rPr>
              <a:t>HTML </a:t>
            </a:r>
            <a:r>
              <a:rPr lang="zh-CN" altLang="en-US" b="0" dirty="0">
                <a:ea typeface="黑体" pitchFamily="49" charset="-122"/>
              </a:rPr>
              <a:t>中已经定义的显示层次结构。</a:t>
            </a:r>
          </a:p>
        </p:txBody>
      </p:sp>
      <p:graphicFrame>
        <p:nvGraphicFramePr>
          <p:cNvPr id="4" name="Group 62"/>
          <p:cNvGraphicFramePr>
            <a:graphicFrameLocks/>
          </p:cNvGraphicFramePr>
          <p:nvPr/>
        </p:nvGraphicFramePr>
        <p:xfrm>
          <a:off x="685801" y="2329338"/>
          <a:ext cx="8342313" cy="133211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483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89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06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none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此元素不会被显示。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01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block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此元素将显示为块级元素，此元素前后会带有换行符。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06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inline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默认。此元素会被显示为内联元素，元素前后没有换行符。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85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inherit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34290" marB="3429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规定应该从父元素继承 </a:t>
                      </a: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display </a:t>
                      </a:r>
                      <a:r>
                        <a:rPr kumimoji="0" lang="zh-CN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属性的值。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3028" name="矩形 4"/>
          <p:cNvSpPr>
            <a:spLocks noChangeArrowheads="1"/>
          </p:cNvSpPr>
          <p:nvPr/>
        </p:nvSpPr>
        <p:spPr bwMode="auto">
          <a:xfrm>
            <a:off x="533400" y="3894872"/>
            <a:ext cx="8534400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1400"/>
              </a:lnSpc>
              <a:spcBef>
                <a:spcPts val="0"/>
              </a:spcBef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dirty="0">
                <a:ea typeface="黑体" pitchFamily="49" charset="-122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ea typeface="黑体" pitchFamily="49" charset="-122"/>
              </a:rPr>
              <a:t>&lt;style type="text/</a:t>
            </a:r>
            <a:r>
              <a:rPr lang="en-US" altLang="zh-CN" sz="1800" dirty="0" err="1">
                <a:solidFill>
                  <a:srgbClr val="FF0000"/>
                </a:solidFill>
                <a:ea typeface="黑体" pitchFamily="49" charset="-122"/>
              </a:rPr>
              <a:t>css</a:t>
            </a:r>
            <a:r>
              <a:rPr lang="en-US" altLang="zh-CN" sz="1800" dirty="0">
                <a:solidFill>
                  <a:srgbClr val="FF0000"/>
                </a:solidFill>
                <a:ea typeface="黑体" pitchFamily="49" charset="-122"/>
              </a:rPr>
              <a:t>"&gt;</a:t>
            </a:r>
          </a:p>
          <a:p>
            <a:pPr eaLnBrk="0" hangingPunct="0">
              <a:lnSpc>
                <a:spcPts val="1400"/>
              </a:lnSpc>
              <a:spcBef>
                <a:spcPts val="0"/>
              </a:spcBef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800" dirty="0">
                <a:solidFill>
                  <a:srgbClr val="FF0000"/>
                </a:solidFill>
                <a:ea typeface="黑体" pitchFamily="49" charset="-122"/>
              </a:rPr>
              <a:t>     p {display: </a:t>
            </a:r>
            <a:r>
              <a:rPr lang="en-US" altLang="zh-CN" sz="1800" dirty="0" smtClean="0">
                <a:solidFill>
                  <a:srgbClr val="FF0000"/>
                </a:solidFill>
                <a:ea typeface="黑体" pitchFamily="49" charset="-122"/>
              </a:rPr>
              <a:t>inline;} </a:t>
            </a:r>
            <a:r>
              <a:rPr lang="en-US" altLang="zh-CN" sz="1800" dirty="0">
                <a:solidFill>
                  <a:srgbClr val="FF0000"/>
                </a:solidFill>
                <a:ea typeface="黑体" pitchFamily="49" charset="-122"/>
              </a:rPr>
              <a:t>/* </a:t>
            </a:r>
            <a:r>
              <a:rPr lang="zh-CN" altLang="en-US" sz="1800" dirty="0">
                <a:solidFill>
                  <a:srgbClr val="FF0000"/>
                </a:solidFill>
                <a:ea typeface="黑体" pitchFamily="49" charset="-122"/>
              </a:rPr>
              <a:t>块级元素转为行内元素</a:t>
            </a:r>
            <a:r>
              <a:rPr lang="en-US" altLang="zh-CN" sz="1800" dirty="0">
                <a:solidFill>
                  <a:srgbClr val="FF0000"/>
                </a:solidFill>
                <a:ea typeface="黑体" pitchFamily="49" charset="-122"/>
              </a:rPr>
              <a:t> */</a:t>
            </a:r>
          </a:p>
          <a:p>
            <a:pPr eaLnBrk="0" hangingPunct="0">
              <a:lnSpc>
                <a:spcPts val="1400"/>
              </a:lnSpc>
              <a:spcBef>
                <a:spcPts val="0"/>
              </a:spcBef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800" dirty="0">
                <a:solidFill>
                  <a:srgbClr val="FF0000"/>
                </a:solidFill>
                <a:ea typeface="黑体" pitchFamily="49" charset="-122"/>
              </a:rPr>
              <a:t>     div {display: </a:t>
            </a:r>
            <a:r>
              <a:rPr lang="en-US" altLang="zh-CN" sz="1800" dirty="0" smtClean="0">
                <a:solidFill>
                  <a:srgbClr val="FF0000"/>
                </a:solidFill>
                <a:ea typeface="黑体" pitchFamily="49" charset="-122"/>
              </a:rPr>
              <a:t>none;} </a:t>
            </a:r>
            <a:r>
              <a:rPr lang="zh-CN" altLang="en-US" sz="1800" dirty="0" smtClean="0">
                <a:solidFill>
                  <a:srgbClr val="FF0000"/>
                </a:solidFill>
                <a:ea typeface="黑体" pitchFamily="49" charset="-122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ea typeface="黑体" pitchFamily="49" charset="-122"/>
              </a:rPr>
              <a:t>/* </a:t>
            </a:r>
            <a:r>
              <a:rPr lang="zh-CN" altLang="en-US" sz="1800" dirty="0">
                <a:solidFill>
                  <a:srgbClr val="FF0000"/>
                </a:solidFill>
                <a:ea typeface="黑体" pitchFamily="49" charset="-122"/>
              </a:rPr>
              <a:t>隐藏图层</a:t>
            </a:r>
            <a:r>
              <a:rPr lang="en-US" altLang="zh-CN" sz="1800" dirty="0">
                <a:solidFill>
                  <a:srgbClr val="FF0000"/>
                </a:solidFill>
                <a:ea typeface="黑体" pitchFamily="49" charset="-122"/>
              </a:rPr>
              <a:t>  */</a:t>
            </a:r>
          </a:p>
          <a:p>
            <a:pPr eaLnBrk="0" hangingPunct="0">
              <a:lnSpc>
                <a:spcPts val="1400"/>
              </a:lnSpc>
              <a:spcBef>
                <a:spcPts val="0"/>
              </a:spcBef>
              <a:buClr>
                <a:srgbClr val="660066"/>
              </a:buClr>
              <a:buSzPct val="100000"/>
              <a:buFont typeface="Wingdings" pitchFamily="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黑体" pitchFamily="49" charset="-122"/>
              </a:rPr>
              <a:t> &lt;/</a:t>
            </a:r>
            <a:r>
              <a:rPr lang="en-US" altLang="zh-CN" sz="1800" dirty="0">
                <a:solidFill>
                  <a:srgbClr val="FF0000"/>
                </a:solidFill>
                <a:ea typeface="黑体" pitchFamily="49" charset="-122"/>
              </a:rPr>
              <a:t>style&gt;</a:t>
            </a:r>
            <a:endParaRPr lang="zh-CN" altLang="en-US" sz="1800" dirty="0">
              <a:solidFill>
                <a:srgbClr val="FF0000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3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8.4  </a:t>
            </a:r>
            <a:r>
              <a:rPr lang="zh-CN" altLang="en-US" dirty="0" smtClean="0"/>
              <a:t>综合实例</a:t>
            </a:r>
          </a:p>
        </p:txBody>
      </p:sp>
      <p:sp>
        <p:nvSpPr>
          <p:cNvPr id="6" name="矩形 5"/>
          <p:cNvSpPr/>
          <p:nvPr/>
        </p:nvSpPr>
        <p:spPr>
          <a:xfrm>
            <a:off x="533400" y="800100"/>
            <a:ext cx="849661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    </a:t>
            </a:r>
            <a:r>
              <a:rPr lang="zh-CN" altLang="zh-CN" b="0" dirty="0" smtClean="0">
                <a:latin typeface="微软雅黑" pitchFamily="34" charset="-122"/>
                <a:ea typeface="微软雅黑" pitchFamily="34" charset="-122"/>
              </a:rPr>
              <a:t>本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例以“苏州百特电器有限公司”首页作为参照网站</a:t>
            </a:r>
            <a:r>
              <a:rPr lang="zh-CN" altLang="zh-CN" b="0" dirty="0" smtClean="0">
                <a:latin typeface="微软雅黑" pitchFamily="34" charset="-122"/>
                <a:ea typeface="微软雅黑" pitchFamily="34" charset="-122"/>
              </a:rPr>
              <a:t>，使用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DIV+CSS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完成页面布局设计，设计效果与原网</a:t>
            </a:r>
            <a:r>
              <a:rPr lang="zh-CN" altLang="zh-CN" b="0" dirty="0" smtClean="0">
                <a:latin typeface="微软雅黑" pitchFamily="34" charset="-122"/>
                <a:ea typeface="微软雅黑" pitchFamily="34" charset="-122"/>
              </a:rPr>
              <a:t>站相似（省略图像幻灯片播放部分） 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http://www.better-vac.com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/)</a:t>
            </a:r>
            <a:r>
              <a:rPr lang="zh-CN" altLang="zh-CN" b="0" dirty="0" smtClean="0">
                <a:latin typeface="微软雅黑" pitchFamily="34" charset="-122"/>
                <a:ea typeface="微软雅黑" pitchFamily="34" charset="-122"/>
              </a:rPr>
              <a:t> 。</a:t>
            </a:r>
            <a:endParaRPr lang="zh-CN" altLang="en-US" b="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 descr="Suzhou Best Clean Electrical C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7162800" cy="4714593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797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7.1.1  CSS</a:t>
            </a:r>
            <a:r>
              <a:rPr lang="zh-CN" altLang="en-US" dirty="0" smtClean="0"/>
              <a:t>的基本概念 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0816"/>
            <a:ext cx="8534401" cy="3875484"/>
          </a:xfrm>
        </p:spPr>
        <p:txBody>
          <a:bodyPr/>
          <a:lstStyle/>
          <a:p>
            <a:pPr marL="0" indent="0" algn="just">
              <a:spcBef>
                <a:spcPct val="20000"/>
              </a:spcBef>
              <a:buNone/>
            </a:pPr>
            <a:r>
              <a:rPr lang="en-US" altLang="zh-CN" dirty="0" smtClean="0"/>
              <a:t>       CSS</a:t>
            </a:r>
            <a:r>
              <a:rPr lang="zh-CN" altLang="en-US" dirty="0" smtClean="0"/>
              <a:t>（</a:t>
            </a:r>
            <a:r>
              <a:rPr lang="en-US" altLang="zh-CN" u="sng" dirty="0" smtClean="0">
                <a:solidFill>
                  <a:srgbClr val="FF0000"/>
                </a:solidFill>
              </a:rPr>
              <a:t>C</a:t>
            </a:r>
            <a:r>
              <a:rPr lang="en-US" altLang="zh-CN" dirty="0" smtClean="0"/>
              <a:t>ascading </a:t>
            </a:r>
            <a:r>
              <a:rPr lang="en-US" altLang="zh-CN" u="sng" dirty="0" smtClean="0">
                <a:solidFill>
                  <a:srgbClr val="FF0000"/>
                </a:solidFill>
              </a:rPr>
              <a:t>S</a:t>
            </a:r>
            <a:r>
              <a:rPr lang="en-US" altLang="zh-CN" dirty="0" smtClean="0"/>
              <a:t>tyle </a:t>
            </a:r>
            <a:r>
              <a:rPr lang="en-US" altLang="zh-CN" u="sng" dirty="0" smtClean="0">
                <a:solidFill>
                  <a:srgbClr val="FF0000"/>
                </a:solidFill>
              </a:rPr>
              <a:t>S</a:t>
            </a:r>
            <a:r>
              <a:rPr lang="en-US" altLang="zh-CN" dirty="0" smtClean="0"/>
              <a:t>heet</a:t>
            </a:r>
            <a:r>
              <a:rPr lang="zh-CN" altLang="en-US" dirty="0" smtClean="0"/>
              <a:t>）层叠样式表，也称为级联样式表，用来设计网页风格。</a:t>
            </a:r>
            <a:endParaRPr lang="en-US" altLang="zh-CN" dirty="0" smtClean="0"/>
          </a:p>
          <a:p>
            <a:pPr marL="0" indent="0" algn="just">
              <a:spcBef>
                <a:spcPct val="20000"/>
              </a:spcBef>
              <a:buNone/>
            </a:pPr>
            <a:r>
              <a:rPr lang="zh-CN" altLang="en-US" dirty="0" smtClean="0"/>
              <a:t>      在网页制作时采用</a:t>
            </a:r>
            <a:r>
              <a:rPr lang="en-US" altLang="zh-CN" dirty="0" smtClean="0"/>
              <a:t>CSS</a:t>
            </a:r>
            <a:r>
              <a:rPr lang="zh-CN" altLang="en-US" dirty="0" smtClean="0"/>
              <a:t>技术，可以有效地对页面的布局、字体、颜色、背景和其他效果实现更加精确的控制。</a:t>
            </a:r>
            <a:endParaRPr lang="en-US" altLang="zh-CN" dirty="0" smtClean="0"/>
          </a:p>
          <a:p>
            <a:pPr marL="0" indent="0" algn="just">
              <a:spcBef>
                <a:spcPct val="20000"/>
              </a:spcBef>
              <a:buNone/>
            </a:pPr>
            <a:r>
              <a:rPr lang="zh-CN" altLang="en-US" dirty="0" smtClean="0"/>
              <a:t>      只要对相应的代码做一些简单的修改，就可以改变同一页面的不同部分，或者不同网页的外观和格式。</a:t>
            </a:r>
            <a:endParaRPr lang="en-US" altLang="zh-CN" dirty="0" smtClean="0"/>
          </a:p>
          <a:p>
            <a:pPr marL="0" indent="0" algn="just">
              <a:spcBef>
                <a:spcPct val="20000"/>
              </a:spcBef>
              <a:buNone/>
            </a:pPr>
            <a:r>
              <a:rPr lang="en-US" altLang="zh-CN" dirty="0" smtClean="0"/>
              <a:t>7.1.2  </a:t>
            </a:r>
            <a:r>
              <a:rPr lang="zh-CN" altLang="en-US" dirty="0" smtClean="0"/>
              <a:t>传统</a:t>
            </a:r>
            <a:r>
              <a:rPr lang="en-US" altLang="zh-CN" dirty="0" smtClean="0"/>
              <a:t>HTML</a:t>
            </a:r>
            <a:r>
              <a:rPr lang="zh-CN" altLang="en-US" dirty="0" smtClean="0"/>
              <a:t>的缺点</a:t>
            </a:r>
          </a:p>
          <a:p>
            <a:pPr marL="449263" indent="360363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zh-CN" altLang="en-US" sz="2000" dirty="0" smtClean="0"/>
              <a:t>维护困难；标记不足；网页过“胖”；定位困难</a:t>
            </a:r>
          </a:p>
          <a:p>
            <a:pPr marL="0" indent="0" algn="just">
              <a:spcBef>
                <a:spcPct val="20000"/>
              </a:spcBef>
            </a:pPr>
            <a:endParaRPr lang="zh-CN" altLang="en-US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8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71451"/>
            <a:ext cx="5562600" cy="4801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综合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实例代码</a:t>
            </a:r>
            <a:endParaRPr lang="zh-CN" altLang="en-US" sz="2800" b="0" dirty="0">
              <a:solidFill>
                <a:srgbClr val="000066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533400" y="819150"/>
            <a:ext cx="419100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&lt;!-- edu_8_4_1.html --&gt;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&lt;!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doctype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html&gt;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&lt;html 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="en"&gt;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&lt;head&gt;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&lt;meta charset="UTF-8"&gt;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&lt;link 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stylesheet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href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="best.css" type="text/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css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&lt;title&gt;</a:t>
            </a:r>
            <a:r>
              <a:rPr lang="zh-CN" altLang="en-US" sz="1400" b="0" dirty="0">
                <a:latin typeface="Verdana" panose="020B0604030504040204" pitchFamily="34" charset="0"/>
                <a:ea typeface="华文中宋" pitchFamily="2" charset="-122"/>
                <a:cs typeface="Verdana" panose="020B0604030504040204" pitchFamily="34" charset="0"/>
              </a:rPr>
              <a:t>苏州百特电器有限公司网站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&lt;/title&gt;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&lt;/head&gt;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&lt;body&gt;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&lt;div id="header" class=""&gt;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&lt;div id="logo" class=""&gt;&lt;/div&gt;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&lt;div id="search" class=""&gt;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&lt;table height="80px" align="right"&gt;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&lt;td 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colspan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="3"&gt;</a:t>
            </a:r>
            <a:r>
              <a:rPr lang="zh-CN" altLang="en-US" sz="1400" b="0" dirty="0">
                <a:latin typeface="Verdana" panose="020B0604030504040204" pitchFamily="34" charset="0"/>
                <a:ea typeface="华文中宋" pitchFamily="2" charset="-122"/>
                <a:cs typeface="Verdana" panose="020B0604030504040204" pitchFamily="34" charset="0"/>
              </a:rPr>
              <a:t>中文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|ENGLISH&lt;/td&gt;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&lt;td&gt;</a:t>
            </a:r>
            <a:r>
              <a:rPr lang="zh-CN" altLang="en-US" sz="1400" b="0" dirty="0">
                <a:latin typeface="Verdana" panose="020B0604030504040204" pitchFamily="34" charset="0"/>
                <a:ea typeface="华文中宋" pitchFamily="2" charset="-122"/>
                <a:cs typeface="Verdana" panose="020B0604030504040204" pitchFamily="34" charset="0"/>
              </a:rPr>
              <a:t>关键词：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&lt;/td&gt;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&lt;td&gt;&lt;input type="text" name="" size="25"&gt;&lt;/td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endParaRPr lang="en-US" altLang="zh-CN" sz="1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29200" y="819150"/>
            <a:ext cx="4038600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&lt;td&gt;&lt;input type="image" </a:t>
            </a:r>
            <a:r>
              <a:rPr lang="en-US" altLang="zh-CN" sz="16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src</a:t>
            </a: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</a:t>
            </a:r>
            <a:r>
              <a:rPr lang="en-US" altLang="zh-CN" sz="16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serach.png</a:t>
            </a: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"&gt;&lt;/td&gt;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</a:t>
            </a:r>
            <a:r>
              <a:rPr lang="en-US" altLang="zh-CN" sz="16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&lt;/table&gt;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&lt;/div&gt;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&lt;div id="</a:t>
            </a:r>
            <a:r>
              <a:rPr lang="en-US" altLang="zh-CN" sz="16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</a:t>
            </a: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class=""&gt;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&lt;table width="100%" height="40px" align="center"&gt;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en-US" altLang="zh-CN" sz="16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</a:p>
          <a:p>
            <a:pPr>
              <a:lnSpc>
                <a:spcPts val="1400"/>
              </a:lnSpc>
            </a:pP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&lt;td id="line"&gt;&lt;a </a:t>
            </a:r>
            <a:r>
              <a:rPr lang="en-US" altLang="zh-CN" sz="16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href</a:t>
            </a:r>
            <a:r>
              <a:rPr lang="en-US" altLang="zh-CN" sz="16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=""&gt;</a:t>
            </a:r>
            <a:r>
              <a:rPr lang="zh-CN" altLang="en-US" sz="1600" b="0" dirty="0" smtClean="0">
                <a:latin typeface="Verdana" panose="020B0604030504040204" pitchFamily="34" charset="0"/>
                <a:ea typeface="华文中宋" pitchFamily="2" charset="-122"/>
                <a:cs typeface="Verdana" panose="020B0604030504040204" pitchFamily="34" charset="0"/>
              </a:rPr>
              <a:t>首页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&lt;/a&gt;&lt;/td&gt;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&lt;td id="line"&gt;&lt;a </a:t>
            </a:r>
            <a:r>
              <a:rPr lang="en-US" altLang="zh-CN" sz="14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href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=""&gt;</a:t>
            </a:r>
            <a:r>
              <a:rPr lang="zh-CN" altLang="en-US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关于我们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&lt;/a&gt;&lt;/td&gt;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&lt;td id="line"&gt;&lt;a </a:t>
            </a:r>
            <a:r>
              <a:rPr lang="en-US" altLang="zh-CN" sz="14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href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=""&gt;</a:t>
            </a:r>
            <a:r>
              <a:rPr lang="zh-CN" altLang="en-US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产品展示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&lt;/a&gt;&lt;/td&gt;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&lt;td id="line"&gt;&lt;a </a:t>
            </a:r>
            <a:r>
              <a:rPr lang="en-US" altLang="zh-CN" sz="14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href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=""&gt;</a:t>
            </a:r>
            <a:r>
              <a:rPr lang="zh-CN" altLang="en-US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新闻资讯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&lt;/a&gt;&lt;/td&gt;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&lt;td id="line"&gt;&lt;a </a:t>
            </a:r>
            <a:r>
              <a:rPr lang="en-US" altLang="zh-CN" sz="14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href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=""&gt;</a:t>
            </a:r>
            <a:r>
              <a:rPr lang="zh-CN" altLang="en-US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人才招聘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&lt;/a&gt;&lt;/td&gt;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&lt;td&gt;&lt;a </a:t>
            </a:r>
            <a:r>
              <a:rPr lang="en-US" altLang="zh-CN" sz="14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href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=“”&gt;</a:t>
            </a:r>
            <a:r>
              <a:rPr lang="zh-CN" altLang="en-US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联系我们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&lt;/a&gt;&lt;/td&gt;</a:t>
            </a:r>
            <a:endParaRPr lang="zh-CN" altLang="zh-CN" sz="2800" b="0" dirty="0">
              <a:latin typeface="Verdana" panose="020B0604030504040204" pitchFamily="34" charset="0"/>
              <a:ea typeface="华文中宋" pitchFamily="2" charset="-122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8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71451"/>
            <a:ext cx="5562600" cy="4801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综合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实例代码</a:t>
            </a:r>
            <a:endParaRPr lang="zh-CN" altLang="en-US" sz="2800" b="0" dirty="0">
              <a:solidFill>
                <a:srgbClr val="000066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533400" y="742950"/>
            <a:ext cx="8534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&lt;/table&gt;			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&lt;/div&gt;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&lt;/div&gt;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&lt;div id="picture" class=""&gt;&lt;img src="big_zw9021.png"&gt;&lt;/div&gt;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&lt;div id="main" class=""&gt;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&lt;div id="left" class=""&gt;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&lt;img src="xwzx.jpg" border="0" alt=""&gt;&lt;input type="image" src="more.png"&gt;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&lt;li&gt;&lt;a 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href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=""&gt;</a:t>
            </a:r>
            <a:r>
              <a:rPr lang="zh-CN" altLang="en-US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本公司正式上线欢迎您的访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..&lt;/a&gt;&amp;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nbsp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;&amp;nbsp;2013-06-06&lt;/li&gt;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&lt;li&gt;&lt;a 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href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=""&gt;</a:t>
            </a:r>
            <a:r>
              <a:rPr lang="zh-CN" altLang="en-US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本公司正式上线欢迎您的访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..&lt;/a&gt;&amp;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nbsp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;&amp;nbsp;2013-06-06&lt;/li&gt;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&lt;li&gt;&lt;a 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href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=""&gt;</a:t>
            </a:r>
            <a:r>
              <a:rPr lang="zh-CN" altLang="en-US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本公司正式上线欢迎您的访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..&lt;/a&gt;&amp;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nbsp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;&amp;nbsp;2013-06-06&lt;/li&gt;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&lt;li&gt;&lt;a 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href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=""&gt;</a:t>
            </a:r>
            <a:r>
              <a:rPr lang="zh-CN" altLang="en-US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本公司正式上线欢迎您的访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..&lt;/a&gt;&amp;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nbsp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;&amp;nbsp;2013-06-06&lt;/li&gt;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&lt;li&gt;&lt;a 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href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=""&gt;</a:t>
            </a:r>
            <a:r>
              <a:rPr lang="zh-CN" altLang="en-US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本公司正式上线欢迎您的访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..&lt;/a&gt;&amp;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nbsp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;&amp;nbsp;2013-06-06&lt;/li&gt;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&lt;li&gt;&lt;a 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href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=""&gt;</a:t>
            </a:r>
            <a:r>
              <a:rPr lang="zh-CN" altLang="en-US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本公司正式上线欢迎您的访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..&lt;/a&gt;&amp;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nbsp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;&amp;nbsp;2013-06-06&lt;/li&gt;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&lt;/div&gt;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&lt;div id="center" class=""&gt;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&lt;img src="zxcp.jpg" width="379" height="27" border="0" alt=""&gt;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&lt;input type="image" src="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more.png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&lt;marquee </a:t>
            </a:r>
            <a:r>
              <a:rPr lang="en-US" altLang="zh-CN" sz="14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onmouseover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</a:t>
            </a:r>
            <a:r>
              <a:rPr lang="en-US" altLang="zh-CN" sz="14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this.stop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()" </a:t>
            </a:r>
            <a:r>
              <a:rPr lang="en-US" altLang="zh-CN" sz="14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onmouseout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</a:t>
            </a:r>
            <a:r>
              <a:rPr lang="en-US" altLang="zh-CN" sz="14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this.start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()"&gt;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en-US" altLang="zh-CN" sz="14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img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14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src</a:t>
            </a: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="ZW0409B.jpg" border="0" alt="ZW0409B"&gt;</a:t>
            </a:r>
            <a:endParaRPr lang="zh-CN" altLang="zh-CN" sz="14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4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400"/>
              </a:lnSpc>
            </a:pPr>
            <a:endParaRPr lang="en-US" altLang="zh-CN" sz="1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15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71451"/>
            <a:ext cx="5562600" cy="4801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综合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实例代码</a:t>
            </a:r>
            <a:endParaRPr lang="zh-CN" altLang="en-US" sz="2800" b="0" dirty="0">
              <a:solidFill>
                <a:srgbClr val="000066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533400" y="800100"/>
            <a:ext cx="8534400" cy="404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14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img src="ZW9021.jpg"  border="0" alt="ZW9021"&gt;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&lt;img src="ZL9012.jpg" border="0" alt="ZL9012"&gt;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&lt;img src="ZW9020.jpg"  border="0" alt="ZW9020"&gt;		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&lt;/marquee&gt;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&lt;/div&gt;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&lt;div id="right" class=""&gt;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&lt;img src="lianxi.png"  border="0" alt=""&gt;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&lt;li&gt;</a:t>
            </a:r>
            <a:r>
              <a:rPr lang="zh-CN" altLang="en-US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咨询热线：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&lt;/li&gt;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&lt;li&gt;</a:t>
            </a:r>
            <a:r>
              <a:rPr lang="zh-CN" altLang="en-US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固定电话：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0512-65787572&lt;/li&gt;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&lt;li&gt;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Email:eva@better-vac.com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&lt;/li&gt;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&lt;/div&gt;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&lt;/div&gt;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&lt;div id="footer" class=""&gt;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&lt;p style="margin-top:20px;text-align:center;color:333333;"&gt;</a:t>
            </a:r>
            <a:r>
              <a:rPr lang="zh-CN" altLang="en-US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版权所有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&amp;copy;2013&amp;nbsp;&amp;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nbsp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;&amp;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nbsp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Suzhou Best Clean Electrical </a:t>
            </a:r>
            <a:r>
              <a:rPr lang="en-US" altLang="zh-CN" sz="14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Co.,Ltd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zh-CN" altLang="en-US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苏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ICP</a:t>
            </a:r>
            <a:r>
              <a:rPr lang="zh-CN" altLang="en-US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备</a:t>
            </a: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88888888  </a:t>
            </a:r>
            <a:r>
              <a:rPr lang="zh-CN" altLang="en-US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技术支持：中国万网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&lt;/p&gt;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&lt;/div&gt;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&lt;/body&gt;</a:t>
            </a:r>
          </a:p>
          <a:p>
            <a:pPr>
              <a:lnSpc>
                <a:spcPts val="1400"/>
              </a:lnSpc>
            </a:pPr>
            <a:r>
              <a:rPr lang="en-US" altLang="zh-CN" sz="1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xmlns="" val="2119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71450"/>
            <a:ext cx="5562600" cy="535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r>
              <a:rPr lang="zh-CN" altLang="en-US" sz="3200" b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本章小结</a:t>
            </a:r>
            <a:endParaRPr lang="zh-CN" altLang="en-US" sz="3200" b="0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533400" y="804282"/>
            <a:ext cx="8305800" cy="390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504000">
              <a:lnSpc>
                <a:spcPts val="3300"/>
              </a:lnSpc>
            </a:pPr>
            <a:r>
              <a:rPr lang="zh-CN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本章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介绍了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DIV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SPAN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标记的基本语法以及两个标记在使用时的区别。一般而言，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div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标记是块级标记，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span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标记是行内标记；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div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标记可以自动换行，而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span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标记则不可以；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div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标记可能包含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div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span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标记，但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span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标记不可以包含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div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标记。但这两个标记外在表现可以通过设置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display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属性的值为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inline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block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来实现转换</a:t>
            </a:r>
            <a:r>
              <a:rPr lang="zh-CN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504000">
              <a:lnSpc>
                <a:spcPts val="3300"/>
              </a:lnSpc>
            </a:pP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div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span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标记必须配合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使用才能实现精确定位页面上每一个元素。通过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class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来引用已经定义的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文件中类选择器、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选择器及其他选择器。</a:t>
            </a:r>
          </a:p>
        </p:txBody>
      </p:sp>
    </p:spTree>
    <p:extLst>
      <p:ext uri="{BB962C8B-B14F-4D97-AF65-F5344CB8AC3E}">
        <p14:creationId xmlns:p14="http://schemas.microsoft.com/office/powerpoint/2010/main" xmlns="" val="38855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7150"/>
            <a:ext cx="7772400" cy="573881"/>
          </a:xfr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9</a:t>
            </a:r>
            <a:r>
              <a:rPr lang="zh-CN" altLang="en-US" dirty="0" smtClean="0"/>
              <a:t>章 </a:t>
            </a:r>
            <a:r>
              <a:rPr lang="en-US" altLang="zh-CN" dirty="0" smtClean="0"/>
              <a:t>CSS</a:t>
            </a:r>
            <a:r>
              <a:rPr lang="zh-CN" altLang="en-US" dirty="0" smtClean="0"/>
              <a:t>样式属性</a:t>
            </a:r>
            <a:r>
              <a:rPr lang="en-US" altLang="zh-CN" dirty="0" smtClean="0"/>
              <a:t>(</a:t>
            </a:r>
            <a:r>
              <a:rPr lang="en-US" altLang="zh-CN" dirty="0" smtClean="0">
                <a:ea typeface="宋体" charset="-122"/>
              </a:rPr>
              <a:t>2</a:t>
            </a:r>
            <a:r>
              <a:rPr lang="zh-CN" altLang="en-US" dirty="0" smtClean="0">
                <a:ea typeface="宋体" charset="-122"/>
              </a:rPr>
              <a:t>课时</a:t>
            </a:r>
            <a:r>
              <a:rPr lang="en-US" altLang="zh-CN" dirty="0" smtClean="0">
                <a:ea typeface="宋体" charset="-122"/>
              </a:rPr>
              <a:t>)</a:t>
            </a:r>
            <a:endParaRPr lang="zh-CN" altLang="en-US" dirty="0" smtClean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507456"/>
            <a:ext cx="6002338" cy="217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857250"/>
            <a:ext cx="3200400" cy="144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742951"/>
            <a:ext cx="3048000" cy="193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圆角矩形标注 8"/>
          <p:cNvSpPr/>
          <p:nvPr/>
        </p:nvSpPr>
        <p:spPr bwMode="auto">
          <a:xfrm>
            <a:off x="609600" y="895350"/>
            <a:ext cx="1295400" cy="400050"/>
          </a:xfrm>
          <a:prstGeom prst="wedgeRoundRectCallout">
            <a:avLst>
              <a:gd name="adj1" fmla="val 39427"/>
              <a:gd name="adj2" fmla="val 136042"/>
              <a:gd name="adj3" fmla="val 16667"/>
            </a:avLst>
          </a:prstGeom>
          <a:solidFill>
            <a:srgbClr val="0000FA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defTabSz="1158875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r>
              <a:rPr lang="zh-CN" altLang="en-US" dirty="0">
                <a:solidFill>
                  <a:schemeClr val="bg1"/>
                </a:solidFill>
                <a:ea typeface="黑体" pitchFamily="49" charset="-122"/>
              </a:rPr>
              <a:t>这是</a:t>
            </a:r>
            <a:r>
              <a:rPr lang="en-US" altLang="zh-CN" dirty="0">
                <a:solidFill>
                  <a:schemeClr val="bg1"/>
                </a:solidFill>
                <a:ea typeface="黑体" pitchFamily="49" charset="-122"/>
              </a:rPr>
              <a:t>CSS</a:t>
            </a:r>
            <a:endParaRPr lang="zh-CN" altLang="en-US" dirty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10" name="圆角矩形标注 9"/>
          <p:cNvSpPr/>
          <p:nvPr/>
        </p:nvSpPr>
        <p:spPr bwMode="auto">
          <a:xfrm>
            <a:off x="6781800" y="2171700"/>
            <a:ext cx="1905000" cy="400050"/>
          </a:xfrm>
          <a:prstGeom prst="wedgeRoundRectCallout">
            <a:avLst>
              <a:gd name="adj1" fmla="val -40833"/>
              <a:gd name="adj2" fmla="val -104166"/>
              <a:gd name="adj3" fmla="val 16667"/>
            </a:avLst>
          </a:prstGeom>
          <a:solidFill>
            <a:srgbClr val="0000FA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defTabSz="1158875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r>
              <a:rPr lang="zh-CN" altLang="en-US" dirty="0">
                <a:solidFill>
                  <a:schemeClr val="bg1"/>
                </a:solidFill>
                <a:ea typeface="黑体" pitchFamily="49" charset="-122"/>
              </a:rPr>
              <a:t>这是</a:t>
            </a:r>
            <a:r>
              <a:rPr lang="en-US" altLang="zh-CN" dirty="0">
                <a:solidFill>
                  <a:schemeClr val="bg1"/>
                </a:solidFill>
                <a:ea typeface="黑体" pitchFamily="49" charset="-122"/>
              </a:rPr>
              <a:t>DIV</a:t>
            </a:r>
            <a:r>
              <a:rPr lang="zh-CN" altLang="en-US" dirty="0">
                <a:solidFill>
                  <a:schemeClr val="bg1"/>
                </a:solidFill>
                <a:ea typeface="黑体" pitchFamily="49" charset="-122"/>
              </a:rPr>
              <a:t>结构</a:t>
            </a:r>
          </a:p>
        </p:txBody>
      </p:sp>
    </p:spTree>
    <p:extLst>
      <p:ext uri="{BB962C8B-B14F-4D97-AF65-F5344CB8AC3E}">
        <p14:creationId xmlns:p14="http://schemas.microsoft.com/office/powerpoint/2010/main" xmlns="" val="341466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教学目标</a:t>
            </a:r>
          </a:p>
        </p:txBody>
      </p:sp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533400" y="956162"/>
            <a:ext cx="85344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533400" algn="l"/>
                <a:tab pos="2336800" algn="l"/>
              </a:tabLst>
            </a:pP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主要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内容：</a:t>
            </a:r>
            <a:endParaRPr lang="en-US" altLang="zh-CN" b="0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714375" indent="-35718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u"/>
              <a:tabLst>
                <a:tab pos="533400" algn="l"/>
                <a:tab pos="2336800" algn="l"/>
              </a:tabLst>
            </a:pPr>
            <a:r>
              <a:rPr lang="zh-CN" b="0" dirty="0" smtClean="0">
                <a:ea typeface="黑体" pitchFamily="49" charset="-122"/>
                <a:cs typeface="Times New Roman" pitchFamily="18" charset="0"/>
              </a:rPr>
              <a:t>熟</a:t>
            </a:r>
            <a:r>
              <a:rPr lang="zh-CN" b="0" dirty="0">
                <a:ea typeface="黑体" pitchFamily="49" charset="-122"/>
                <a:cs typeface="Times New Roman" pitchFamily="18" charset="0"/>
              </a:rPr>
              <a:t>悉</a:t>
            </a:r>
            <a:r>
              <a:rPr lang="en-US" altLang="zh-CN" b="0" dirty="0">
                <a:ea typeface="黑体" pitchFamily="49" charset="-122"/>
                <a:cs typeface="Times New Roman" pitchFamily="18" charset="0"/>
              </a:rPr>
              <a:t>CSS</a:t>
            </a:r>
            <a:r>
              <a:rPr lang="zh-CN" altLang="en-US" b="0" dirty="0">
                <a:ea typeface="黑体" pitchFamily="49" charset="-122"/>
                <a:cs typeface="Times New Roman" pitchFamily="18" charset="0"/>
              </a:rPr>
              <a:t>样式设置中常用的</a:t>
            </a:r>
            <a:r>
              <a:rPr lang="zh-CN" altLang="en-US" b="0" dirty="0" smtClean="0">
                <a:ea typeface="黑体" pitchFamily="49" charset="-122"/>
                <a:cs typeface="Times New Roman" pitchFamily="18" charset="0"/>
              </a:rPr>
              <a:t>单位</a:t>
            </a:r>
            <a:r>
              <a:rPr lang="zh-CN" altLang="en-US" b="0" dirty="0">
                <a:ea typeface="黑体" pitchFamily="49" charset="-122"/>
                <a:cs typeface="Times New Roman" pitchFamily="18" charset="0"/>
              </a:rPr>
              <a:t>。</a:t>
            </a:r>
            <a:r>
              <a:rPr lang="zh-CN" altLang="en-US" b="0" dirty="0" smtClean="0">
                <a:ea typeface="黑体" pitchFamily="49" charset="-122"/>
                <a:cs typeface="Times New Roman" pitchFamily="18" charset="0"/>
              </a:rPr>
              <a:t> </a:t>
            </a:r>
            <a:endParaRPr lang="zh-CN" altLang="en-US" b="0" dirty="0">
              <a:ea typeface="黑体" pitchFamily="49" charset="-122"/>
            </a:endParaRPr>
          </a:p>
          <a:p>
            <a:pPr marL="714375" indent="-357188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u"/>
              <a:tabLst>
                <a:tab pos="533400" algn="l"/>
                <a:tab pos="2336800" algn="l"/>
              </a:tabLst>
            </a:pPr>
            <a:r>
              <a:rPr lang="zh-CN" altLang="en-US" b="0" dirty="0">
                <a:ea typeface="黑体" pitchFamily="49" charset="-122"/>
                <a:cs typeface="Times New Roman" pitchFamily="18" charset="0"/>
              </a:rPr>
              <a:t>掌握控制文字、文本、背景、颜色、列表等样式的属性及设置</a:t>
            </a:r>
            <a:r>
              <a:rPr lang="zh-CN" altLang="en-US" b="0" dirty="0" smtClean="0">
                <a:ea typeface="黑体" pitchFamily="49" charset="-122"/>
                <a:cs typeface="Times New Roman" pitchFamily="18" charset="0"/>
              </a:rPr>
              <a:t>方法。</a:t>
            </a:r>
            <a:endParaRPr lang="zh-CN" altLang="en-US" b="0" dirty="0">
              <a:ea typeface="黑体" pitchFamily="49" charset="-122"/>
            </a:endParaRPr>
          </a:p>
          <a:p>
            <a:pPr marL="357188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u"/>
              <a:tabLst>
                <a:tab pos="533400" algn="l"/>
                <a:tab pos="2336800" algn="l"/>
              </a:tabLst>
            </a:pPr>
            <a:r>
              <a:rPr lang="zh-CN" altLang="en-US" b="0" dirty="0">
                <a:ea typeface="黑体" pitchFamily="49" charset="-122"/>
                <a:cs typeface="Times New Roman" pitchFamily="18" charset="0"/>
              </a:rPr>
              <a:t>理解</a:t>
            </a:r>
            <a:r>
              <a:rPr lang="en-US" altLang="zh-CN" b="0" dirty="0">
                <a:ea typeface="黑体" pitchFamily="49" charset="-122"/>
                <a:cs typeface="Times New Roman" pitchFamily="18" charset="0"/>
              </a:rPr>
              <a:t>CSS</a:t>
            </a:r>
            <a:r>
              <a:rPr lang="zh-CN" altLang="en-US" b="0" dirty="0">
                <a:ea typeface="黑体" pitchFamily="49" charset="-122"/>
                <a:cs typeface="Times New Roman" pitchFamily="18" charset="0"/>
              </a:rPr>
              <a:t>盒子</a:t>
            </a:r>
            <a:r>
              <a:rPr lang="zh-CN" altLang="en-US" b="0" dirty="0" smtClean="0">
                <a:ea typeface="黑体" pitchFamily="49" charset="-122"/>
                <a:cs typeface="Times New Roman" pitchFamily="18" charset="0"/>
              </a:rPr>
              <a:t>模型。</a:t>
            </a:r>
            <a:endParaRPr lang="zh-CN" altLang="en-US" b="0" dirty="0">
              <a:ea typeface="黑体" pitchFamily="49" charset="-122"/>
            </a:endParaRPr>
          </a:p>
          <a:p>
            <a:pPr marL="357188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u"/>
              <a:tabLst>
                <a:tab pos="533400" algn="l"/>
                <a:tab pos="2336800" algn="l"/>
              </a:tabLst>
            </a:pPr>
            <a:r>
              <a:rPr lang="zh-CN" altLang="en-US" b="0" dirty="0">
                <a:ea typeface="黑体" pitchFamily="49" charset="-122"/>
                <a:cs typeface="Times New Roman" pitchFamily="18" charset="0"/>
              </a:rPr>
              <a:t>掌握边框、边界、填充及内容等属性及设置</a:t>
            </a:r>
            <a:r>
              <a:rPr lang="zh-CN" altLang="en-US" b="0" dirty="0" smtClean="0">
                <a:ea typeface="黑体" pitchFamily="49" charset="-122"/>
                <a:cs typeface="Times New Roman" pitchFamily="18" charset="0"/>
              </a:rPr>
              <a:t>方法。</a:t>
            </a:r>
            <a:endParaRPr lang="zh-CN" altLang="en-US" b="0" dirty="0"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3818"/>
            <a:ext cx="7761288" cy="567929"/>
          </a:xfrm>
        </p:spPr>
        <p:txBody>
          <a:bodyPr/>
          <a:lstStyle/>
          <a:p>
            <a:r>
              <a:rPr lang="en-US" altLang="zh-CN" dirty="0" smtClean="0"/>
              <a:t>9.1  CSS</a:t>
            </a:r>
            <a:r>
              <a:rPr lang="zh-CN" altLang="en-US" dirty="0" smtClean="0"/>
              <a:t>属性值中的单位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9150"/>
            <a:ext cx="8509000" cy="388619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 smtClean="0"/>
              <a:t>绝对单位</a:t>
            </a:r>
            <a:endParaRPr lang="en-US" altLang="zh-CN" b="1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dirty="0" smtClean="0"/>
              <a:t>         </a:t>
            </a:r>
            <a:r>
              <a:rPr lang="zh-CN" altLang="en-US" dirty="0" smtClean="0"/>
              <a:t>绝对单位在网页中很少使用，一般多用在传统平面印刷中，但在特殊场合使用绝对单位是很必要时的。</a:t>
            </a:r>
          </a:p>
          <a:p>
            <a:pPr marL="0" lvl="1" indent="536575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 绝对单位包括：英寸、厘米、毫米、磅和</a:t>
            </a:r>
            <a:r>
              <a:rPr lang="en-US" altLang="zh-CN" dirty="0" smtClean="0">
                <a:solidFill>
                  <a:srgbClr val="FF0000"/>
                </a:solidFill>
              </a:rPr>
              <a:t>pica</a:t>
            </a:r>
            <a:r>
              <a:rPr lang="zh-CN" altLang="en-US" dirty="0" smtClean="0">
                <a:solidFill>
                  <a:srgbClr val="FF0000"/>
                </a:solidFill>
              </a:rPr>
              <a:t>（皮卡），其对应的英文单位分别是</a:t>
            </a:r>
            <a:r>
              <a:rPr lang="en-US" altLang="zh-CN" dirty="0" smtClean="0">
                <a:solidFill>
                  <a:srgbClr val="FF0000"/>
                </a:solidFill>
              </a:rPr>
              <a:t>in</a:t>
            </a:r>
            <a:r>
              <a:rPr lang="zh-CN" altLang="en-US" dirty="0" smtClean="0">
                <a:solidFill>
                  <a:srgbClr val="FF0000"/>
                </a:solidFill>
              </a:rPr>
              <a:t>（</a:t>
            </a:r>
            <a:r>
              <a:rPr lang="en-US" altLang="zh-CN" dirty="0" smtClean="0">
                <a:solidFill>
                  <a:srgbClr val="FF0000"/>
                </a:solidFill>
              </a:rPr>
              <a:t>1in=2.54cm</a:t>
            </a:r>
            <a:r>
              <a:rPr lang="zh-CN" altLang="en-US" dirty="0" smtClean="0">
                <a:solidFill>
                  <a:srgbClr val="FF0000"/>
                </a:solidFill>
              </a:rPr>
              <a:t>）、</a:t>
            </a:r>
            <a:r>
              <a:rPr lang="en-US" altLang="zh-CN" dirty="0" smtClean="0">
                <a:solidFill>
                  <a:srgbClr val="FF0000"/>
                </a:solidFill>
              </a:rPr>
              <a:t>cm</a:t>
            </a:r>
            <a:r>
              <a:rPr lang="zh-CN" altLang="en-US" dirty="0" smtClean="0">
                <a:solidFill>
                  <a:srgbClr val="FF0000"/>
                </a:solidFill>
              </a:rPr>
              <a:t>、</a:t>
            </a:r>
            <a:r>
              <a:rPr lang="en-US" altLang="zh-CN" dirty="0" smtClean="0">
                <a:solidFill>
                  <a:srgbClr val="FF0000"/>
                </a:solidFill>
              </a:rPr>
              <a:t>mm</a:t>
            </a:r>
            <a:r>
              <a:rPr lang="zh-CN" altLang="en-US" dirty="0" smtClean="0">
                <a:solidFill>
                  <a:srgbClr val="FF0000"/>
                </a:solidFill>
              </a:rPr>
              <a:t>、 </a:t>
            </a:r>
            <a:r>
              <a:rPr lang="en-US" altLang="zh-CN" dirty="0" err="1" smtClean="0">
                <a:solidFill>
                  <a:srgbClr val="FF0000"/>
                </a:solidFill>
              </a:rPr>
              <a:t>pt</a:t>
            </a:r>
            <a:r>
              <a:rPr lang="zh-CN" altLang="en-US" dirty="0" smtClean="0">
                <a:solidFill>
                  <a:srgbClr val="FF0000"/>
                </a:solidFill>
              </a:rPr>
              <a:t>（</a:t>
            </a:r>
            <a:r>
              <a:rPr lang="en-US" altLang="zh-CN" dirty="0" smtClean="0">
                <a:solidFill>
                  <a:srgbClr val="FF0000"/>
                </a:solidFill>
              </a:rPr>
              <a:t>1pt=1/72in</a:t>
            </a:r>
            <a:r>
              <a:rPr lang="zh-CN" altLang="en-US" dirty="0" smtClean="0">
                <a:solidFill>
                  <a:srgbClr val="FF0000"/>
                </a:solidFill>
              </a:rPr>
              <a:t>）、</a:t>
            </a:r>
            <a:r>
              <a:rPr lang="en-US" altLang="zh-CN" dirty="0" smtClean="0">
                <a:solidFill>
                  <a:srgbClr val="FF0000"/>
                </a:solidFill>
              </a:rPr>
              <a:t>pica</a:t>
            </a:r>
            <a:r>
              <a:rPr lang="zh-CN" altLang="en-US" dirty="0" smtClean="0">
                <a:solidFill>
                  <a:srgbClr val="FF0000"/>
                </a:solidFill>
              </a:rPr>
              <a:t>（</a:t>
            </a:r>
            <a:r>
              <a:rPr lang="en-US" altLang="zh-CN" dirty="0" smtClean="0">
                <a:solidFill>
                  <a:srgbClr val="FF0000"/>
                </a:solidFill>
              </a:rPr>
              <a:t>pc</a:t>
            </a:r>
            <a:r>
              <a:rPr lang="zh-CN" altLang="en-US" dirty="0" smtClean="0">
                <a:solidFill>
                  <a:srgbClr val="FF0000"/>
                </a:solidFill>
              </a:rPr>
              <a:t>，</a:t>
            </a:r>
            <a:r>
              <a:rPr lang="en-US" altLang="zh-CN" dirty="0" smtClean="0">
                <a:solidFill>
                  <a:srgbClr val="FF0000"/>
                </a:solidFill>
              </a:rPr>
              <a:t>1pc=12pt</a:t>
            </a:r>
            <a:r>
              <a:rPr lang="zh-CN" altLang="en-US" dirty="0" smtClean="0">
                <a:solidFill>
                  <a:srgbClr val="FF0000"/>
                </a:solidFill>
              </a:rPr>
              <a:t>）。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182563" lvl="2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Font typeface="Wingdings" pitchFamily="2" charset="2"/>
              <a:buChar char="l"/>
            </a:pPr>
            <a:r>
              <a:rPr lang="zh-CN" altLang="en-US" sz="2200" dirty="0" smtClean="0"/>
              <a:t>相对单位</a:t>
            </a:r>
            <a:endParaRPr lang="en-US" altLang="zh-CN" sz="2200" dirty="0" smtClean="0"/>
          </a:p>
          <a:p>
            <a:pPr marL="182563" lvl="2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Font typeface="Wingdings" pitchFamily="2" charset="2"/>
              <a:buNone/>
            </a:pPr>
            <a:r>
              <a:rPr lang="en-US" altLang="zh-CN" sz="2200" b="0" dirty="0" smtClean="0"/>
              <a:t>         </a:t>
            </a:r>
            <a:r>
              <a:rPr lang="zh-CN" altLang="en-US" sz="2200" b="0" dirty="0" smtClean="0"/>
              <a:t>相对单位与绝对单位相比显示大小不是固定的，它所设置的对象受屏幕分辨率、或视觉区域、浏览器设置以及相关元素的大小等因素影响。</a:t>
            </a:r>
            <a:endParaRPr lang="en-US" altLang="zh-CN" sz="2200" b="0" dirty="0" smtClean="0"/>
          </a:p>
          <a:p>
            <a:pPr marL="182563" lvl="2">
              <a:buFont typeface="Wingdings" pitchFamily="2" charset="2"/>
              <a:buNone/>
            </a:pPr>
            <a:r>
              <a:rPr lang="en-US" altLang="zh-CN" sz="2200" dirty="0" smtClean="0">
                <a:solidFill>
                  <a:srgbClr val="FF0000"/>
                </a:solidFill>
              </a:rPr>
              <a:t>     </a:t>
            </a:r>
            <a:r>
              <a:rPr lang="zh-CN" altLang="en-US" sz="2200" dirty="0" smtClean="0">
                <a:solidFill>
                  <a:srgbClr val="FF0000"/>
                </a:solidFill>
              </a:rPr>
              <a:t>经常使用的相对单位包括：</a:t>
            </a:r>
            <a:r>
              <a:rPr lang="en-US" altLang="zh-CN" sz="2200" dirty="0" err="1" smtClean="0">
                <a:solidFill>
                  <a:srgbClr val="FF0000"/>
                </a:solidFill>
              </a:rPr>
              <a:t>em</a:t>
            </a:r>
            <a:r>
              <a:rPr lang="zh-CN" altLang="en-US" sz="2200" dirty="0" smtClean="0">
                <a:solidFill>
                  <a:srgbClr val="FF0000"/>
                </a:solidFill>
              </a:rPr>
              <a:t>、</a:t>
            </a:r>
            <a:r>
              <a:rPr lang="en-US" altLang="zh-CN" sz="2200" dirty="0" smtClean="0">
                <a:solidFill>
                  <a:srgbClr val="FF0000"/>
                </a:solidFill>
              </a:rPr>
              <a:t>ex</a:t>
            </a:r>
            <a:r>
              <a:rPr lang="zh-CN" altLang="en-US" sz="2200" dirty="0" smtClean="0">
                <a:solidFill>
                  <a:srgbClr val="FF0000"/>
                </a:solidFill>
              </a:rPr>
              <a:t>、</a:t>
            </a:r>
            <a:r>
              <a:rPr lang="en-US" altLang="zh-CN" sz="2200" dirty="0" err="1" smtClean="0">
                <a:solidFill>
                  <a:srgbClr val="FF0000"/>
                </a:solidFill>
              </a:rPr>
              <a:t>px</a:t>
            </a:r>
            <a:r>
              <a:rPr lang="zh-CN" altLang="en-US" sz="2200" dirty="0" smtClean="0">
                <a:solidFill>
                  <a:srgbClr val="FF0000"/>
                </a:solidFill>
              </a:rPr>
              <a:t>、</a:t>
            </a:r>
            <a:r>
              <a:rPr lang="en-US" altLang="zh-CN" sz="2200" dirty="0" smtClean="0">
                <a:solidFill>
                  <a:srgbClr val="FF0000"/>
                </a:solidFill>
              </a:rPr>
              <a:t>%</a:t>
            </a:r>
            <a:r>
              <a:rPr lang="zh-CN" altLang="en-US" sz="2200" dirty="0" smtClean="0">
                <a:solidFill>
                  <a:srgbClr val="FF0000"/>
                </a:solidFill>
              </a:rPr>
              <a:t>。</a:t>
            </a:r>
          </a:p>
          <a:p>
            <a:pPr marL="182563" lvl="2">
              <a:buFont typeface="Wingdings" pitchFamily="2" charset="2"/>
              <a:buChar char="l"/>
            </a:pPr>
            <a:endParaRPr lang="zh-CN" altLang="en-US" dirty="0" smtClean="0">
              <a:ea typeface="宋体" charset="-122"/>
            </a:endParaRPr>
          </a:p>
          <a:p>
            <a:pPr marL="182563" lvl="2">
              <a:buFont typeface="Wingdings" pitchFamily="2" charset="2"/>
              <a:buNone/>
            </a:pPr>
            <a:endParaRPr lang="zh-CN" altLang="en-US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6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9.2  </a:t>
            </a:r>
            <a:r>
              <a:rPr lang="en-US" altLang="zh-CN" dirty="0"/>
              <a:t>CSS</a:t>
            </a:r>
            <a:r>
              <a:rPr lang="zh-CN" altLang="zh-CN" dirty="0"/>
              <a:t>字体</a:t>
            </a:r>
            <a:r>
              <a:rPr lang="zh-CN" altLang="zh-CN" dirty="0" smtClean="0"/>
              <a:t>样式</a:t>
            </a:r>
            <a:endParaRPr lang="zh-CN" altLang="en-US" dirty="0" smtClean="0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gray">
          <a:xfrm>
            <a:off x="533400" y="800101"/>
            <a:ext cx="8534400" cy="388414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660066"/>
              </a:buClr>
              <a:buSzPct val="100000"/>
            </a:pP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       CSS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属性命名规范：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CSS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样式属性由多个单词构成时，单词之间使用“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-”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连字符连接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b="0" dirty="0" smtClean="0"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660066"/>
              </a:buClr>
              <a:buSzPct val="100000"/>
            </a:pPr>
            <a:endParaRPr lang="en-US" altLang="zh-CN" b="0" dirty="0" smtClean="0">
              <a:latin typeface="微软雅黑" pitchFamily="34" charset="-122"/>
              <a:ea typeface="微软雅黑" pitchFamily="34" charset="-122"/>
            </a:endParaRPr>
          </a:p>
          <a:p>
            <a:pPr marL="533400" indent="3175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Char char="Ø"/>
            </a:pPr>
            <a:r>
              <a:rPr lang="en-US" altLang="zh-CN" dirty="0" smtClean="0">
                <a:ea typeface="黑体" pitchFamily="49" charset="-122"/>
              </a:rPr>
              <a:t>font-size</a:t>
            </a:r>
            <a:r>
              <a:rPr lang="zh-CN" altLang="en-US" dirty="0" smtClean="0">
                <a:ea typeface="黑体" pitchFamily="49" charset="-122"/>
              </a:rPr>
              <a:t>设置字号</a:t>
            </a:r>
          </a:p>
          <a:p>
            <a:pPr marL="533400" indent="3175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Char char="Ø"/>
            </a:pPr>
            <a:r>
              <a:rPr lang="en-US" altLang="zh-CN" dirty="0" smtClean="0">
                <a:ea typeface="黑体" pitchFamily="49" charset="-122"/>
              </a:rPr>
              <a:t>font-family</a:t>
            </a:r>
            <a:r>
              <a:rPr lang="zh-CN" altLang="en-US" dirty="0" smtClean="0">
                <a:ea typeface="黑体" pitchFamily="49" charset="-122"/>
              </a:rPr>
              <a:t>设置字体</a:t>
            </a:r>
          </a:p>
          <a:p>
            <a:pPr marL="533400" indent="3175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Char char="Ø"/>
            </a:pPr>
            <a:r>
              <a:rPr lang="en-US" altLang="zh-CN" dirty="0" smtClean="0">
                <a:ea typeface="黑体" pitchFamily="49" charset="-122"/>
              </a:rPr>
              <a:t>font-style</a:t>
            </a:r>
            <a:r>
              <a:rPr lang="zh-CN" altLang="en-US" dirty="0" smtClean="0">
                <a:ea typeface="黑体" pitchFamily="49" charset="-122"/>
              </a:rPr>
              <a:t>设置字体样式</a:t>
            </a:r>
          </a:p>
          <a:p>
            <a:pPr marL="533400" indent="3175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Char char="Ø"/>
            </a:pPr>
            <a:r>
              <a:rPr lang="en-US" altLang="zh-CN" dirty="0" smtClean="0">
                <a:ea typeface="黑体" pitchFamily="49" charset="-122"/>
              </a:rPr>
              <a:t>font-weight</a:t>
            </a:r>
            <a:r>
              <a:rPr lang="zh-CN" altLang="en-US" dirty="0" smtClean="0">
                <a:ea typeface="黑体" pitchFamily="49" charset="-122"/>
              </a:rPr>
              <a:t>设置字体加粗</a:t>
            </a:r>
          </a:p>
          <a:p>
            <a:pPr marL="533400" indent="3175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Char char="Ø"/>
            </a:pPr>
            <a:r>
              <a:rPr lang="en-US" altLang="zh-CN" dirty="0" smtClean="0">
                <a:ea typeface="黑体" pitchFamily="49" charset="-122"/>
              </a:rPr>
              <a:t>font-variant</a:t>
            </a:r>
            <a:r>
              <a:rPr lang="zh-CN" altLang="en-US" dirty="0" smtClean="0">
                <a:ea typeface="黑体" pitchFamily="49" charset="-122"/>
              </a:rPr>
              <a:t>设置字体变体</a:t>
            </a:r>
          </a:p>
          <a:p>
            <a:pPr marL="533400" indent="3175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Char char="Ø"/>
            </a:pPr>
            <a:r>
              <a:rPr lang="en-US" altLang="zh-CN" dirty="0" smtClean="0">
                <a:ea typeface="黑体" pitchFamily="49" charset="-122"/>
              </a:rPr>
              <a:t>font</a:t>
            </a:r>
            <a:r>
              <a:rPr lang="zh-CN" altLang="en-US" dirty="0" smtClean="0">
                <a:ea typeface="黑体" pitchFamily="49" charset="-122"/>
              </a:rPr>
              <a:t>设置综合字体属性</a:t>
            </a:r>
          </a:p>
          <a:p>
            <a:pPr marL="633413" indent="-633413" eaLnBrk="0" hangingPunct="0">
              <a:lnSpc>
                <a:spcPct val="90000"/>
              </a:lnSpc>
              <a:spcBef>
                <a:spcPct val="50000"/>
              </a:spcBef>
              <a:buClr>
                <a:srgbClr val="660066"/>
              </a:buClr>
              <a:buSzPct val="100000"/>
              <a:buFont typeface="Wingdings" pitchFamily="2" charset="2"/>
              <a:buChar char="l"/>
            </a:pPr>
            <a:endParaRPr lang="zh-CN" altLang="en-US" b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39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9.2.1 </a:t>
            </a:r>
            <a:r>
              <a:rPr lang="zh-CN" altLang="zh-CN" dirty="0" smtClean="0"/>
              <a:t>字体</a:t>
            </a:r>
            <a:r>
              <a:rPr lang="zh-CN" altLang="zh-CN" dirty="0"/>
              <a:t>大小</a:t>
            </a:r>
            <a:r>
              <a:rPr lang="en-US" altLang="zh-CN" dirty="0"/>
              <a:t>font-size</a:t>
            </a:r>
            <a:r>
              <a:rPr lang="zh-CN" altLang="zh-CN" dirty="0"/>
              <a:t>属性</a:t>
            </a:r>
            <a:endParaRPr lang="zh-CN" altLang="zh-CN" dirty="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5257801" y="742950"/>
            <a:ext cx="3781425" cy="1815882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3333CC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.p1 {font-size:2cm}</a:t>
            </a:r>
          </a:p>
          <a:p>
            <a:pPr eaLnBrk="0" hangingPunct="0">
              <a:spcBef>
                <a:spcPts val="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r>
              <a:rPr lang="en-US" altLang="zh-CN" sz="1800" dirty="0">
                <a:solidFill>
                  <a:srgbClr val="FF0000"/>
                </a:solidFill>
                <a:ea typeface="黑体" pitchFamily="49" charset="-122"/>
              </a:rPr>
              <a:t>  p{font-size:14pt;}</a:t>
            </a:r>
          </a:p>
          <a:p>
            <a:pPr eaLnBrk="0" hangingPunct="0">
              <a:spcBef>
                <a:spcPts val="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r>
              <a:rPr lang="en-US" altLang="zh-CN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.p4 {font-</a:t>
            </a:r>
            <a:r>
              <a:rPr lang="en-US" altLang="zh-CN" sz="18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size:medium</a:t>
            </a:r>
            <a:r>
              <a:rPr lang="en-US" altLang="zh-CN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}</a:t>
            </a:r>
          </a:p>
          <a:p>
            <a:pPr eaLnBrk="0" hangingPunct="0">
              <a:spcBef>
                <a:spcPts val="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r>
              <a:rPr lang="en-US" altLang="zh-CN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.p6 {font-</a:t>
            </a:r>
            <a:r>
              <a:rPr lang="en-US" altLang="zh-CN" sz="1800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size:x</a:t>
            </a:r>
            <a:r>
              <a:rPr lang="en-US" altLang="zh-CN" sz="1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-large}</a:t>
            </a:r>
          </a:p>
          <a:p>
            <a:pPr eaLnBrk="0" hangingPunct="0">
              <a:spcBef>
                <a:spcPts val="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r>
              <a:rPr lang="en-US" altLang="zh-CN" sz="1800" dirty="0">
                <a:solidFill>
                  <a:srgbClr val="FF0000"/>
                </a:solidFill>
                <a:ea typeface="黑体" pitchFamily="49" charset="-122"/>
              </a:rPr>
              <a:t>  p{font-size:1.5em;}</a:t>
            </a:r>
          </a:p>
          <a:p>
            <a:pPr eaLnBrk="0" hangingPunct="0">
              <a:spcBef>
                <a:spcPts val="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r>
              <a:rPr lang="en-US" altLang="zh-CN" sz="1800" dirty="0">
                <a:solidFill>
                  <a:srgbClr val="FF0000"/>
                </a:solidFill>
                <a:ea typeface="黑体" pitchFamily="49" charset="-122"/>
              </a:rPr>
              <a:t> .b{font-size:200%;}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819150"/>
            <a:ext cx="480060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1158875" eaLnBrk="0" hangingPunct="0">
              <a:spcBef>
                <a:spcPct val="30000"/>
              </a:spcBef>
              <a:spcAft>
                <a:spcPct val="20000"/>
              </a:spcAft>
              <a:buClr>
                <a:srgbClr val="0000CC"/>
              </a:buClr>
              <a:buSzPct val="100000"/>
              <a:buFont typeface="Wingdings" pitchFamily="2" charset="2"/>
              <a:buNone/>
            </a:pPr>
            <a:r>
              <a:rPr lang="en-US" altLang="zh-CN" dirty="0" smtClean="0">
                <a:ea typeface="黑体" pitchFamily="49" charset="-122"/>
              </a:rPr>
              <a:t>font-size</a:t>
            </a:r>
            <a:r>
              <a:rPr lang="zh-CN" altLang="en-US" dirty="0">
                <a:ea typeface="黑体" pitchFamily="49" charset="-122"/>
              </a:rPr>
              <a:t>设置字号</a:t>
            </a:r>
          </a:p>
          <a:p>
            <a:pPr marL="560388" lvl="1" indent="-381000" defTabSz="1158875" eaLnBrk="0" hangingPunct="0">
              <a:spcBef>
                <a:spcPct val="20000"/>
              </a:spcBef>
              <a:buClr>
                <a:srgbClr val="660066"/>
              </a:buClr>
              <a:buSzPct val="100000"/>
              <a:buFont typeface="Arial" charset="0"/>
              <a:buNone/>
            </a:pPr>
            <a:r>
              <a:rPr lang="en-US" altLang="zh-CN" dirty="0" smtClean="0">
                <a:ea typeface="黑体" pitchFamily="49" charset="-122"/>
              </a:rPr>
              <a:t>1.</a:t>
            </a:r>
            <a:r>
              <a:rPr lang="zh-CN" altLang="fr-FR" dirty="0" smtClean="0">
                <a:ea typeface="黑体" pitchFamily="49" charset="-122"/>
              </a:rPr>
              <a:t>基本</a:t>
            </a:r>
            <a:r>
              <a:rPr lang="zh-CN" altLang="fr-FR" dirty="0">
                <a:ea typeface="黑体" pitchFamily="49" charset="-122"/>
              </a:rPr>
              <a:t>语法：</a:t>
            </a:r>
            <a:endParaRPr lang="zh-CN" altLang="en-US" dirty="0">
              <a:ea typeface="黑体" pitchFamily="49" charset="-122"/>
            </a:endParaRPr>
          </a:p>
          <a:p>
            <a:pPr marL="560388" lvl="1" indent="-381000" defTabSz="1158875" eaLnBrk="0" hangingPunct="0">
              <a:spcBef>
                <a:spcPct val="20000"/>
              </a:spcBef>
              <a:buClr>
                <a:srgbClr val="660066"/>
              </a:buClr>
              <a:buSzPct val="100000"/>
              <a:buFont typeface="Arial" charset="0"/>
              <a:buNone/>
            </a:pPr>
            <a:r>
              <a:rPr lang="en-US" altLang="zh-CN" sz="1800" dirty="0">
                <a:solidFill>
                  <a:srgbClr val="FF0000"/>
                </a:solidFill>
                <a:ea typeface="黑体" pitchFamily="49" charset="-122"/>
              </a:rPr>
              <a:t>font-size</a:t>
            </a:r>
            <a:r>
              <a:rPr lang="zh-CN" altLang="en-US" sz="1800" dirty="0">
                <a:solidFill>
                  <a:srgbClr val="FF0000"/>
                </a:solidFill>
                <a:ea typeface="黑体" pitchFamily="49" charset="-122"/>
              </a:rPr>
              <a:t>：绝对大小 </a:t>
            </a:r>
            <a:r>
              <a:rPr lang="en-US" altLang="zh-CN" sz="1800" dirty="0">
                <a:solidFill>
                  <a:srgbClr val="FF0000"/>
                </a:solidFill>
                <a:ea typeface="黑体" pitchFamily="49" charset="-122"/>
              </a:rPr>
              <a:t>| </a:t>
            </a:r>
            <a:r>
              <a:rPr lang="zh-CN" altLang="en-US" sz="1800" dirty="0">
                <a:solidFill>
                  <a:srgbClr val="FF0000"/>
                </a:solidFill>
                <a:ea typeface="黑体" pitchFamily="49" charset="-122"/>
              </a:rPr>
              <a:t>相对大小</a:t>
            </a:r>
            <a:r>
              <a:rPr lang="en-US" altLang="zh-CN" sz="1800" dirty="0" smtClean="0">
                <a:solidFill>
                  <a:srgbClr val="FF0000"/>
                </a:solidFill>
                <a:ea typeface="黑体" pitchFamily="49" charset="-122"/>
              </a:rPr>
              <a:t>;</a:t>
            </a:r>
          </a:p>
          <a:p>
            <a:pPr marL="560388" lvl="1" indent="-381000" defTabSz="1158875" eaLnBrk="0" hangingPunct="0">
              <a:spcBef>
                <a:spcPct val="20000"/>
              </a:spcBef>
              <a:buClr>
                <a:srgbClr val="660066"/>
              </a:buClr>
              <a:buSzPct val="100000"/>
            </a:pPr>
            <a:r>
              <a:rPr lang="en-US" altLang="zh-CN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语法说明：</a:t>
            </a:r>
            <a:endParaRPr lang="zh-CN" altLang="en-US" dirty="0">
              <a:ea typeface="黑体" pitchFamily="49" charset="-122"/>
            </a:endParaRPr>
          </a:p>
        </p:txBody>
      </p: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3132138" y="971550"/>
            <a:ext cx="2278062" cy="542925"/>
            <a:chOff x="3132138" y="1295400"/>
            <a:chExt cx="2278062" cy="723900"/>
          </a:xfrm>
        </p:grpSpPr>
        <p:sp>
          <p:nvSpPr>
            <p:cNvPr id="10" name="AutoShape 6"/>
            <p:cNvSpPr>
              <a:spLocks/>
            </p:cNvSpPr>
            <p:nvPr/>
          </p:nvSpPr>
          <p:spPr bwMode="gray">
            <a:xfrm>
              <a:off x="5338763" y="1295400"/>
              <a:ext cx="71437" cy="431800"/>
            </a:xfrm>
            <a:prstGeom prst="leftBrace">
              <a:avLst>
                <a:gd name="adj1" fmla="val 50370"/>
                <a:gd name="adj2" fmla="val 50000"/>
              </a:avLst>
            </a:prstGeom>
            <a:solidFill>
              <a:srgbClr val="FF0000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60066"/>
                </a:buClr>
                <a:buSzPct val="100000"/>
                <a:buFont typeface="Wingdings" pitchFamily="2" charset="2"/>
                <a:buNone/>
                <a:defRPr/>
              </a:pPr>
              <a:endParaRPr lang="zh-CN" altLang="en-US">
                <a:ea typeface="黑体" pitchFamily="49" charset="-122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gray">
            <a:xfrm>
              <a:off x="3132138" y="1600200"/>
              <a:ext cx="2087562" cy="419100"/>
            </a:xfrm>
            <a:custGeom>
              <a:avLst/>
              <a:gdLst/>
              <a:ahLst/>
              <a:cxnLst>
                <a:cxn ang="0">
                  <a:pos x="0" y="1126"/>
                </a:cxn>
                <a:cxn ang="0">
                  <a:pos x="453" y="174"/>
                </a:cxn>
                <a:cxn ang="0">
                  <a:pos x="2358" y="83"/>
                </a:cxn>
              </a:cxnLst>
              <a:rect l="0" t="0" r="r" b="b"/>
              <a:pathLst>
                <a:path w="2358" h="1126">
                  <a:moveTo>
                    <a:pt x="0" y="1126"/>
                  </a:moveTo>
                  <a:cubicBezTo>
                    <a:pt x="30" y="737"/>
                    <a:pt x="60" y="348"/>
                    <a:pt x="453" y="174"/>
                  </a:cubicBezTo>
                  <a:cubicBezTo>
                    <a:pt x="846" y="0"/>
                    <a:pt x="2041" y="98"/>
                    <a:pt x="2358" y="83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60066"/>
                </a:buClr>
                <a:buSzPct val="100000"/>
                <a:buFont typeface="Wingdings" pitchFamily="2" charset="2"/>
                <a:buNone/>
                <a:defRPr/>
              </a:pPr>
              <a:endParaRPr lang="zh-CN" altLang="en-US">
                <a:ea typeface="黑体" pitchFamily="49" charset="-122"/>
              </a:endParaRPr>
            </a:p>
          </p:txBody>
        </p:sp>
      </p:grp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4572000" y="1535907"/>
            <a:ext cx="838200" cy="864394"/>
            <a:chOff x="4572000" y="2047875"/>
            <a:chExt cx="838200" cy="1152525"/>
          </a:xfrm>
        </p:grpSpPr>
        <p:sp>
          <p:nvSpPr>
            <p:cNvPr id="9" name="AutoShape 5"/>
            <p:cNvSpPr>
              <a:spLocks/>
            </p:cNvSpPr>
            <p:nvPr/>
          </p:nvSpPr>
          <p:spPr bwMode="gray">
            <a:xfrm>
              <a:off x="5338763" y="2047875"/>
              <a:ext cx="71437" cy="1152525"/>
            </a:xfrm>
            <a:prstGeom prst="leftBrace">
              <a:avLst>
                <a:gd name="adj1" fmla="val 134444"/>
                <a:gd name="adj2" fmla="val 50000"/>
              </a:avLst>
            </a:prstGeom>
            <a:solidFill>
              <a:srgbClr val="FF0000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60066"/>
                </a:buClr>
                <a:buSzPct val="100000"/>
                <a:buFont typeface="Wingdings" pitchFamily="2" charset="2"/>
                <a:buNone/>
                <a:defRPr/>
              </a:pPr>
              <a:endParaRPr lang="zh-CN" altLang="en-US">
                <a:ea typeface="黑体" pitchFamily="49" charset="-122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gray">
            <a:xfrm flipV="1">
              <a:off x="4572000" y="2438400"/>
              <a:ext cx="609600" cy="457200"/>
            </a:xfrm>
            <a:custGeom>
              <a:avLst/>
              <a:gdLst/>
              <a:ahLst/>
              <a:cxnLst>
                <a:cxn ang="0">
                  <a:pos x="0" y="1088"/>
                </a:cxn>
                <a:cxn ang="0">
                  <a:pos x="907" y="771"/>
                </a:cxn>
                <a:cxn ang="0">
                  <a:pos x="2449" y="0"/>
                </a:cxn>
              </a:cxnLst>
              <a:rect l="0" t="0" r="r" b="b"/>
              <a:pathLst>
                <a:path w="2449" h="1088">
                  <a:moveTo>
                    <a:pt x="0" y="1088"/>
                  </a:moveTo>
                  <a:cubicBezTo>
                    <a:pt x="249" y="1020"/>
                    <a:pt x="499" y="952"/>
                    <a:pt x="907" y="771"/>
                  </a:cubicBezTo>
                  <a:cubicBezTo>
                    <a:pt x="1315" y="590"/>
                    <a:pt x="2192" y="128"/>
                    <a:pt x="2449" y="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660066"/>
                </a:buClr>
                <a:buSzPct val="100000"/>
                <a:buFont typeface="Wingdings" pitchFamily="2" charset="2"/>
                <a:buNone/>
                <a:defRPr/>
              </a:pPr>
              <a:endParaRPr lang="zh-CN" altLang="en-US">
                <a:ea typeface="黑体" pitchFamily="49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533400" y="2640913"/>
            <a:ext cx="8534400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0388" lvl="1" indent="-381000" defTabSz="1158875" eaLnBrk="0" hangingPunct="0"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Char char="Ø"/>
              <a:defRPr/>
            </a:pPr>
            <a:r>
              <a:rPr lang="zh-CN" altLang="en-US" kern="0" dirty="0" smtClean="0"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绝</a:t>
            </a:r>
            <a:r>
              <a:rPr lang="zh-CN" altLang="en-US" kern="0" dirty="0"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对大小：</a:t>
            </a:r>
            <a:r>
              <a:rPr lang="en-US" altLang="zh-CN" kern="0" dirty="0">
                <a:latin typeface="微软雅黑" pitchFamily="34" charset="-122"/>
                <a:ea typeface="微软雅黑" pitchFamily="34" charset="-122"/>
              </a:rPr>
              <a:t>in</a:t>
            </a:r>
            <a:r>
              <a:rPr lang="zh-CN" altLang="en-US" kern="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kern="0" dirty="0">
                <a:latin typeface="微软雅黑" pitchFamily="34" charset="-122"/>
                <a:ea typeface="微软雅黑" pitchFamily="34" charset="-122"/>
              </a:rPr>
              <a:t>cm</a:t>
            </a:r>
            <a:r>
              <a:rPr lang="zh-CN" altLang="en-US" kern="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kern="0" dirty="0">
                <a:latin typeface="微软雅黑" pitchFamily="34" charset="-122"/>
                <a:ea typeface="微软雅黑" pitchFamily="34" charset="-122"/>
              </a:rPr>
              <a:t>mm</a:t>
            </a:r>
            <a:r>
              <a:rPr lang="zh-CN" altLang="en-US" kern="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kern="0" dirty="0">
                <a:latin typeface="微软雅黑" pitchFamily="34" charset="-122"/>
                <a:ea typeface="微软雅黑" pitchFamily="34" charset="-122"/>
              </a:rPr>
              <a:t>pt</a:t>
            </a:r>
            <a:r>
              <a:rPr lang="zh-CN" altLang="en-US" kern="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kern="0" dirty="0">
                <a:latin typeface="微软雅黑" pitchFamily="34" charset="-122"/>
                <a:ea typeface="微软雅黑" pitchFamily="34" charset="-122"/>
              </a:rPr>
              <a:t>pc</a:t>
            </a:r>
            <a:r>
              <a:rPr lang="zh-CN" altLang="en-US" kern="0" dirty="0">
                <a:latin typeface="微软雅黑" pitchFamily="34" charset="-122"/>
                <a:ea typeface="微软雅黑" pitchFamily="34" charset="-122"/>
              </a:rPr>
              <a:t>为单位，如</a:t>
            </a:r>
            <a:r>
              <a:rPr lang="en-US" altLang="zh-CN" kern="0" dirty="0">
                <a:latin typeface="微软雅黑" pitchFamily="34" charset="-122"/>
                <a:ea typeface="微软雅黑" pitchFamily="34" charset="-122"/>
              </a:rPr>
              <a:t>16pt</a:t>
            </a:r>
            <a:r>
              <a:rPr lang="zh-CN" altLang="en-US" kern="0" dirty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marL="560388" lvl="1" indent="-381000" defTabSz="1158875" eaLnBrk="0" hangingPunct="0"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Char char="Ø"/>
              <a:defRPr/>
            </a:pPr>
            <a:r>
              <a:rPr lang="zh-CN" altLang="en-US" kern="0" dirty="0">
                <a:latin typeface="微软雅黑" pitchFamily="34" charset="-122"/>
                <a:ea typeface="微软雅黑" pitchFamily="34" charset="-122"/>
              </a:rPr>
              <a:t>相对大小：</a:t>
            </a:r>
            <a:r>
              <a:rPr lang="en-US" altLang="zh-CN" kern="0" dirty="0" err="1">
                <a:latin typeface="微软雅黑" pitchFamily="34" charset="-122"/>
                <a:ea typeface="微软雅黑" pitchFamily="34" charset="-122"/>
              </a:rPr>
              <a:t>em</a:t>
            </a:r>
            <a:r>
              <a:rPr lang="zh-CN" altLang="en-US" kern="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kern="0" dirty="0">
                <a:latin typeface="微软雅黑" pitchFamily="34" charset="-122"/>
                <a:ea typeface="微软雅黑" pitchFamily="34" charset="-122"/>
              </a:rPr>
              <a:t>ex</a:t>
            </a:r>
            <a:r>
              <a:rPr lang="zh-CN" altLang="en-US" kern="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kern="0" dirty="0" err="1">
                <a:latin typeface="微软雅黑" pitchFamily="34" charset="-122"/>
                <a:ea typeface="微软雅黑" pitchFamily="34" charset="-122"/>
              </a:rPr>
              <a:t>px</a:t>
            </a:r>
            <a:r>
              <a:rPr lang="zh-CN" altLang="en-US" kern="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kern="0" dirty="0">
                <a:latin typeface="微软雅黑" pitchFamily="34" charset="-122"/>
                <a:ea typeface="微软雅黑" pitchFamily="34" charset="-122"/>
              </a:rPr>
              <a:t>%</a:t>
            </a:r>
            <a:r>
              <a:rPr lang="zh-CN" altLang="en-US" kern="0" dirty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marL="560388" lvl="1" indent="-381000" defTabSz="1158875" eaLnBrk="0" hangingPunct="0"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r>
              <a:rPr lang="zh-CN" altLang="en-US" kern="0" dirty="0">
                <a:latin typeface="微软雅黑" pitchFamily="34" charset="-122"/>
                <a:ea typeface="微软雅黑" pitchFamily="34" charset="-122"/>
              </a:rPr>
              <a:t>         例如</a:t>
            </a:r>
            <a:r>
              <a:rPr lang="en-US" altLang="zh-CN" kern="0" dirty="0">
                <a:latin typeface="微软雅黑" pitchFamily="34" charset="-122"/>
                <a:ea typeface="微软雅黑" pitchFamily="34" charset="-122"/>
              </a:rPr>
              <a:t>font-size</a:t>
            </a:r>
            <a:r>
              <a:rPr lang="zh-CN" altLang="en-US" kern="0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kern="0" dirty="0">
                <a:latin typeface="微软雅黑" pitchFamily="34" charset="-122"/>
                <a:ea typeface="微软雅黑" pitchFamily="34" charset="-122"/>
              </a:rPr>
              <a:t>1.5em|150%</a:t>
            </a:r>
          </a:p>
          <a:p>
            <a:pPr marL="560388" lvl="1" indent="-381000" defTabSz="1158875" eaLnBrk="0" hangingPunct="0"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Char char="Ø"/>
              <a:defRPr/>
            </a:pPr>
            <a:r>
              <a:rPr lang="zh-CN" altLang="en-US" kern="0" dirty="0">
                <a:latin typeface="微软雅黑" pitchFamily="34" charset="-122"/>
                <a:ea typeface="微软雅黑" pitchFamily="34" charset="-122"/>
              </a:rPr>
              <a:t>使用关键字来指定大小：如</a:t>
            </a:r>
            <a:r>
              <a:rPr lang="en-US" altLang="zh-CN" kern="0" dirty="0">
                <a:latin typeface="微软雅黑" pitchFamily="34" charset="-122"/>
                <a:ea typeface="微软雅黑" pitchFamily="34" charset="-122"/>
              </a:rPr>
              <a:t>xx-small | x-small | small | medium | large | x-large | xx-large</a:t>
            </a:r>
            <a:r>
              <a:rPr lang="zh-CN" altLang="en-US" kern="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xmlns="" val="61340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9.2.2 </a:t>
            </a:r>
            <a:r>
              <a:rPr lang="zh-CN" altLang="zh-CN" dirty="0" smtClean="0"/>
              <a:t>字体</a:t>
            </a:r>
            <a:r>
              <a:rPr lang="zh-CN" altLang="zh-CN" dirty="0"/>
              <a:t>样式</a:t>
            </a:r>
            <a:r>
              <a:rPr lang="en-US" altLang="zh-CN" dirty="0"/>
              <a:t>font-style</a:t>
            </a:r>
            <a:r>
              <a:rPr lang="zh-CN" altLang="zh-CN" dirty="0"/>
              <a:t>属性</a:t>
            </a:r>
            <a:endParaRPr lang="zh-CN" altLang="zh-CN" dirty="0" smtClean="0"/>
          </a:p>
        </p:txBody>
      </p:sp>
      <p:sp>
        <p:nvSpPr>
          <p:cNvPr id="14" name="矩形 13"/>
          <p:cNvSpPr/>
          <p:nvPr/>
        </p:nvSpPr>
        <p:spPr>
          <a:xfrm>
            <a:off x="533400" y="825953"/>
            <a:ext cx="85344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1158875" eaLnBrk="0" hangingPunct="0">
              <a:spcBef>
                <a:spcPct val="20000"/>
              </a:spcBef>
              <a:buClr>
                <a:srgbClr val="660066"/>
              </a:buClr>
              <a:buSzPct val="100000"/>
              <a:tabLst>
                <a:tab pos="87313" algn="l"/>
              </a:tabLst>
              <a:defRPr/>
            </a:pP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zh-CN" b="0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HTML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中，使用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&lt;</a:t>
            </a:r>
            <a:r>
              <a:rPr lang="en-US" altLang="zh-CN" b="0" dirty="0" err="1">
                <a:latin typeface="微软雅黑" pitchFamily="34" charset="-122"/>
                <a:ea typeface="微软雅黑" pitchFamily="34" charset="-122"/>
              </a:rPr>
              <a:t>em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&gt;&lt;/</a:t>
            </a:r>
            <a:r>
              <a:rPr lang="en-US" altLang="zh-CN" b="0" dirty="0" err="1">
                <a:latin typeface="微软雅黑" pitchFamily="34" charset="-122"/>
                <a:ea typeface="微软雅黑" pitchFamily="34" charset="-122"/>
              </a:rPr>
              <a:t>em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&gt;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&lt;i&gt;&lt;/i&gt;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标记可将文字设置成为斜体。在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CSS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中可以使用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font-style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属性设置字体的风格，例如显示斜体字样</a:t>
            </a:r>
            <a:r>
              <a:rPr lang="zh-CN" altLang="zh-CN" b="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b="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基本语法</a:t>
            </a:r>
          </a:p>
          <a:p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en-US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font-style</a:t>
            </a:r>
            <a:r>
              <a:rPr lang="en-US" altLang="zh-CN" sz="18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: normal | italic | oblique </a:t>
            </a:r>
            <a:endParaRPr lang="zh-CN" altLang="zh-CN" b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语法说明</a:t>
            </a:r>
          </a:p>
          <a:p>
            <a:r>
              <a:rPr lang="fr-FR" altLang="zh-CN" b="0" dirty="0" smtClean="0">
                <a:latin typeface="微软雅黑" pitchFamily="34" charset="-122"/>
                <a:ea typeface="微软雅黑" pitchFamily="34" charset="-122"/>
              </a:rPr>
              <a:t>     font-style </a:t>
            </a:r>
            <a:r>
              <a:rPr lang="fr-FR" altLang="zh-CN" b="0" dirty="0">
                <a:latin typeface="微软雅黑" pitchFamily="34" charset="-122"/>
                <a:ea typeface="微软雅黑" pitchFamily="34" charset="-122"/>
              </a:rPr>
              <a:t>:</a:t>
            </a:r>
            <a:r>
              <a:rPr lang="fr-FR" altLang="zh-CN" b="0" i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fr-FR" altLang="zh-CN" b="0" i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normal</a:t>
            </a:r>
            <a:r>
              <a:rPr lang="fr-FR" altLang="zh-CN" b="0" dirty="0">
                <a:latin typeface="微软雅黑" pitchFamily="34" charset="-122"/>
                <a:ea typeface="微软雅黑" pitchFamily="34" charset="-122"/>
              </a:rPr>
              <a:t> </a:t>
            </a:r>
            <a:endParaRPr lang="fr-FR" altLang="zh-CN" b="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fr-FR" altLang="zh-CN" b="0" dirty="0" smtClean="0">
                <a:latin typeface="微软雅黑" pitchFamily="34" charset="-122"/>
                <a:ea typeface="微软雅黑" pitchFamily="34" charset="-122"/>
              </a:rPr>
              <a:t>                      italic (</a:t>
            </a:r>
            <a:r>
              <a:rPr lang="zh-CN" altLang="zh-CN" b="0" dirty="0" smtClean="0">
                <a:latin typeface="微软雅黑" pitchFamily="34" charset="-122"/>
                <a:ea typeface="微软雅黑" pitchFamily="34" charset="-122"/>
              </a:rPr>
              <a:t>斜体显示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r>
              <a:rPr lang="fr-FR" altLang="zh-CN" b="0" dirty="0" smtClean="0">
                <a:latin typeface="微软雅黑" pitchFamily="34" charset="-122"/>
                <a:ea typeface="微软雅黑" pitchFamily="34" charset="-122"/>
              </a:rPr>
              <a:t>                      oblique(</a:t>
            </a:r>
            <a:r>
              <a:rPr lang="zh-CN" altLang="zh-CN" b="0" dirty="0" smtClean="0">
                <a:latin typeface="微软雅黑" pitchFamily="34" charset="-122"/>
                <a:ea typeface="微软雅黑" pitchFamily="34" charset="-122"/>
              </a:rPr>
              <a:t>倾斜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字体</a:t>
            </a:r>
            <a:r>
              <a:rPr lang="zh-CN" altLang="zh-CN" b="0" dirty="0" smtClean="0">
                <a:latin typeface="微软雅黑" pitchFamily="34" charset="-122"/>
                <a:ea typeface="微软雅黑" pitchFamily="34" charset="-122"/>
              </a:rPr>
              <a:t>显示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)</a:t>
            </a:r>
            <a:endParaRPr lang="fr-FR" altLang="zh-CN" b="0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zh-CN" sz="2400" dirty="0"/>
          </a:p>
        </p:txBody>
      </p:sp>
    </p:spTree>
    <p:extLst>
      <p:ext uri="{BB962C8B-B14F-4D97-AF65-F5344CB8AC3E}">
        <p14:creationId xmlns:p14="http://schemas.microsoft.com/office/powerpoint/2010/main" xmlns="" val="150569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7.1.3 CSS</a:t>
            </a:r>
            <a:r>
              <a:rPr lang="zh-CN" altLang="en-US" dirty="0" smtClean="0"/>
              <a:t>的特点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9151"/>
            <a:ext cx="8534400" cy="3810000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          CSS </a:t>
            </a:r>
            <a:r>
              <a:rPr lang="zh-CN" altLang="en-US" dirty="0"/>
              <a:t>通过定义标记或标记属性的外在表现，对页面结构风格进行控制，分离文档的</a:t>
            </a:r>
            <a:r>
              <a:rPr lang="zh-CN" altLang="en-US" dirty="0" smtClean="0"/>
              <a:t>内容</a:t>
            </a:r>
            <a:r>
              <a:rPr lang="zh-CN" altLang="en-US" dirty="0"/>
              <a:t>和表现，克服了传统</a:t>
            </a:r>
            <a:r>
              <a:rPr lang="en-US" altLang="zh-CN" dirty="0"/>
              <a:t>HTML </a:t>
            </a:r>
            <a:r>
              <a:rPr lang="zh-CN" altLang="en-US" dirty="0"/>
              <a:t>的缺点。将</a:t>
            </a:r>
            <a:r>
              <a:rPr lang="en-US" altLang="zh-CN" dirty="0"/>
              <a:t>CSS </a:t>
            </a:r>
            <a:r>
              <a:rPr lang="zh-CN" altLang="en-US" dirty="0"/>
              <a:t>嵌入在页面中，通过浏览器解释执行，</a:t>
            </a:r>
            <a:r>
              <a:rPr lang="zh-CN" altLang="en-US" dirty="0" smtClean="0"/>
              <a:t>而且</a:t>
            </a:r>
            <a:r>
              <a:rPr lang="en-US" altLang="zh-CN" dirty="0"/>
              <a:t>CSS </a:t>
            </a:r>
            <a:r>
              <a:rPr lang="zh-CN" altLang="en-US" dirty="0"/>
              <a:t>文件是文本文件，只要理解了</a:t>
            </a:r>
            <a:r>
              <a:rPr lang="en-US" altLang="zh-CN" dirty="0"/>
              <a:t>HTML </a:t>
            </a:r>
            <a:r>
              <a:rPr lang="zh-CN" altLang="en-US" dirty="0"/>
              <a:t>就可以掌握它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b="1" dirty="0" smtClean="0"/>
              <a:t>7.1.4 CSS</a:t>
            </a:r>
            <a:r>
              <a:rPr lang="zh-CN" altLang="en-US" b="1" dirty="0"/>
              <a:t>的优势</a:t>
            </a:r>
            <a:endParaRPr lang="en-US" altLang="zh-CN" b="1" dirty="0"/>
          </a:p>
          <a:p>
            <a:pPr indent="182563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dirty="0"/>
              <a:t>1.</a:t>
            </a:r>
            <a:r>
              <a:rPr lang="zh-CN" altLang="en-US" dirty="0"/>
              <a:t>表现和内容相分离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 indent="182563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2400" dirty="0"/>
              <a:t>      CSS</a:t>
            </a:r>
            <a:r>
              <a:rPr lang="zh-CN" altLang="en-US" sz="2400" dirty="0"/>
              <a:t>通过定义</a:t>
            </a:r>
            <a:r>
              <a:rPr lang="en-US" altLang="zh-CN" sz="2400" dirty="0"/>
              <a:t>HTML</a:t>
            </a:r>
            <a:r>
              <a:rPr lang="zh-CN" altLang="en-US" sz="2400" dirty="0"/>
              <a:t>标记的样式，使得页面    内容和显示相分离，简化了网页格式设计，也使得对网页格式的修改更方便。</a:t>
            </a:r>
          </a:p>
          <a:p>
            <a:pPr>
              <a:buNone/>
            </a:pP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9.2.3  </a:t>
            </a:r>
            <a:r>
              <a:rPr lang="zh-CN" altLang="zh-CN" dirty="0"/>
              <a:t>字体系列</a:t>
            </a:r>
            <a:r>
              <a:rPr lang="en-US" altLang="zh-CN" dirty="0"/>
              <a:t>font-family</a:t>
            </a:r>
            <a:r>
              <a:rPr lang="zh-CN" altLang="zh-CN" dirty="0"/>
              <a:t>属性</a:t>
            </a:r>
          </a:p>
        </p:txBody>
      </p:sp>
      <p:sp>
        <p:nvSpPr>
          <p:cNvPr id="14" name="矩形 13"/>
          <p:cNvSpPr/>
          <p:nvPr/>
        </p:nvSpPr>
        <p:spPr>
          <a:xfrm>
            <a:off x="533400" y="782411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华文中宋" pitchFamily="2" charset="-122"/>
                <a:ea typeface="华文中宋" pitchFamily="2" charset="-122"/>
              </a:rPr>
              <a:t>    </a:t>
            </a:r>
            <a:r>
              <a:rPr lang="zh-CN" altLang="zh-CN" b="0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CSS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中使用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font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属性可以设置丰富的字体，美化页面的外观。其中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font-family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专门用于设置字体名称系列。</a:t>
            </a:r>
          </a:p>
          <a:p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基本语</a:t>
            </a:r>
            <a:r>
              <a:rPr lang="zh-CN" altLang="zh-CN" b="0" dirty="0" smtClean="0">
                <a:latin typeface="微软雅黑" pitchFamily="34" charset="-122"/>
                <a:ea typeface="微软雅黑" pitchFamily="34" charset="-122"/>
              </a:rPr>
              <a:t>法</a:t>
            </a:r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:     </a:t>
            </a:r>
            <a:r>
              <a:rPr lang="en-US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font-family</a:t>
            </a:r>
            <a:r>
              <a:rPr lang="en-US" altLang="zh-CN" sz="18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zh-CN" sz="18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字体</a:t>
            </a:r>
            <a:r>
              <a:rPr lang="en-US" altLang="zh-CN" sz="18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1,</a:t>
            </a:r>
            <a:r>
              <a:rPr lang="zh-CN" altLang="zh-CN" sz="18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字体</a:t>
            </a:r>
            <a:r>
              <a:rPr lang="en-US" altLang="zh-CN" sz="18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2,…,</a:t>
            </a:r>
            <a:r>
              <a:rPr lang="zh-CN" altLang="zh-CN" sz="18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字体</a:t>
            </a:r>
            <a:r>
              <a:rPr lang="en-US" altLang="zh-CN" sz="18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n</a:t>
            </a:r>
            <a:endParaRPr lang="zh-CN" altLang="zh-CN" b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语法说明</a:t>
            </a:r>
          </a:p>
          <a:p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zh-CN" b="0" dirty="0" smtClean="0">
                <a:latin typeface="微软雅黑" pitchFamily="34" charset="-122"/>
                <a:ea typeface="微软雅黑" pitchFamily="34" charset="-122"/>
              </a:rPr>
              <a:t>属性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值为多个字体名称时，可以使用逗号（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）分隔。浏览器依次查找字体，只要存在就使用该字体，不存在将会继续找下去，以此类推，直到最后一种字体，仍不存在则使用默认字体（宋体）。如果字体名称中出现空格，必须使用双引号将字体括起来，比如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Times New Roman</a:t>
            </a:r>
            <a:r>
              <a:rPr lang="zh-CN" altLang="zh-CN" b="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b="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b="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fr-FR" altLang="zh-CN" sz="18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fr-FR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#</a:t>
            </a:r>
            <a:r>
              <a:rPr lang="fr-FR" altLang="zh-CN" sz="18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p4{font-size:xx-large;font-style:oblique;font-family:</a:t>
            </a:r>
            <a:r>
              <a:rPr lang="zh-CN" altLang="zh-CN" sz="18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黑体</a:t>
            </a:r>
            <a:r>
              <a:rPr lang="fr-FR" altLang="zh-CN" sz="18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 sz="18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隶书</a:t>
            </a:r>
            <a:r>
              <a:rPr lang="fr-FR" altLang="zh-CN" sz="18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 sz="18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楷体</a:t>
            </a:r>
            <a:r>
              <a:rPr lang="fr-FR" altLang="zh-CN" sz="18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_gb2312</a:t>
            </a:r>
            <a:r>
              <a:rPr lang="fr-FR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;}</a:t>
            </a:r>
            <a:endParaRPr lang="zh-CN" altLang="zh-CN" b="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34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设</a:t>
            </a:r>
            <a:r>
              <a:rPr lang="zh-CN" altLang="en-US" dirty="0" smtClean="0"/>
              <a:t>置字体大小、样式及字体名称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33400" y="810816"/>
            <a:ext cx="4219575" cy="3894533"/>
          </a:xfrm>
        </p:spPr>
        <p:txBody>
          <a:bodyPr/>
          <a:lstStyle/>
          <a:p>
            <a:pPr mar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&lt;!--edu_9_2_1.html --&gt;</a:t>
            </a:r>
          </a:p>
          <a:p>
            <a:pPr mar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&lt;!</a:t>
            </a:r>
            <a:r>
              <a:rPr lang="en-US" altLang="zh-CN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doctype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html&gt;</a:t>
            </a:r>
          </a:p>
          <a:p>
            <a:pPr mar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&lt;html </a:t>
            </a:r>
            <a:r>
              <a:rPr lang="en-US" altLang="zh-CN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lang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="en"&gt;</a:t>
            </a:r>
          </a:p>
          <a:p>
            <a:pPr mar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head</a:t>
            </a:r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 mar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meta </a:t>
            </a:r>
            <a:r>
              <a:rPr lang="en-US" altLang="zh-CN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charset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="UTF-8"&gt;</a:t>
            </a:r>
          </a:p>
          <a:p>
            <a:pPr mar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title&gt; </a:t>
            </a:r>
            <a:r>
              <a:rPr lang="zh-CN" altLang="en-US" sz="1400" dirty="0">
                <a:latin typeface="Verdana" pitchFamily="34" charset="0"/>
                <a:cs typeface="Verdana" pitchFamily="34" charset="0"/>
              </a:rPr>
              <a:t>设置字体大小、样式及字体名称 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&lt;/title&gt;</a:t>
            </a:r>
          </a:p>
          <a:p>
            <a:pPr mar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style type="text/</a:t>
            </a:r>
            <a:r>
              <a:rPr lang="en-US" altLang="zh-CN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css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"&gt;</a:t>
            </a:r>
          </a:p>
          <a:p>
            <a:pPr mar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h3{text-align:center;color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:#3300ff;}</a:t>
            </a:r>
          </a:p>
          <a:p>
            <a:pPr mar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hr{color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:#660066;}</a:t>
            </a:r>
          </a:p>
          <a:p>
            <a:pPr mar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#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p1{font-size:20px;font-style:normal;font-family:</a:t>
            </a:r>
            <a:r>
              <a:rPr lang="zh-CN" altLang="en-US" sz="1400" dirty="0">
                <a:latin typeface="Verdana" pitchFamily="34" charset="0"/>
                <a:cs typeface="Verdana" pitchFamily="34" charset="0"/>
              </a:rPr>
              <a:t>宋体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;}</a:t>
            </a:r>
          </a:p>
          <a:p>
            <a:pPr mar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#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p2{font-size:200%;font-style:italic;font-family:</a:t>
            </a:r>
            <a:r>
              <a:rPr lang="zh-CN" altLang="en-US" sz="1400" dirty="0">
                <a:latin typeface="Verdana" pitchFamily="34" charset="0"/>
                <a:cs typeface="Verdana" pitchFamily="34" charset="0"/>
              </a:rPr>
              <a:t>楷体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zh-CN" altLang="en-US" sz="1400" dirty="0">
                <a:latin typeface="Verdana" pitchFamily="34" charset="0"/>
                <a:cs typeface="Verdana" pitchFamily="34" charset="0"/>
              </a:rPr>
              <a:t>隶书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;}</a:t>
            </a:r>
          </a:p>
          <a:p>
            <a:pPr mar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#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p3{font-</a:t>
            </a:r>
            <a:r>
              <a:rPr lang="en-US" altLang="zh-CN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size:x-small;font-style:oblique;font-family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zh-CN" altLang="en-US" sz="1400" dirty="0">
                <a:latin typeface="Verdana" pitchFamily="34" charset="0"/>
                <a:cs typeface="Verdana" pitchFamily="34" charset="0"/>
              </a:rPr>
              <a:t>楷体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zh-CN" altLang="en-US" sz="1400" dirty="0">
                <a:latin typeface="Verdana" pitchFamily="34" charset="0"/>
                <a:cs typeface="Verdana" pitchFamily="34" charset="0"/>
              </a:rPr>
              <a:t>宋揩体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;}</a:t>
            </a:r>
          </a:p>
          <a:p>
            <a:pPr mar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#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p4{font-</a:t>
            </a:r>
            <a:r>
              <a:rPr lang="en-US" altLang="zh-CN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size:xx-large;font-style:oblique;font-family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zh-CN" altLang="en-US" sz="1400" dirty="0">
                <a:latin typeface="Verdana" pitchFamily="34" charset="0"/>
                <a:cs typeface="Verdana" pitchFamily="34" charset="0"/>
              </a:rPr>
              <a:t>黑体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zh-CN" altLang="en-US" sz="1400" dirty="0">
                <a:latin typeface="Verdana" pitchFamily="34" charset="0"/>
                <a:cs typeface="Verdana" pitchFamily="34" charset="0"/>
              </a:rPr>
              <a:t>隶书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zh-CN" altLang="en-US" sz="1400" dirty="0">
                <a:latin typeface="Verdana" pitchFamily="34" charset="0"/>
                <a:cs typeface="Verdana" pitchFamily="34" charset="0"/>
              </a:rPr>
              <a:t>楷体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_gb2312;}</a:t>
            </a:r>
          </a:p>
          <a:p>
            <a:pPr mar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style&gt;</a:t>
            </a:r>
          </a:p>
          <a:p>
            <a:pPr mar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&lt;/head&gt;</a:t>
            </a:r>
          </a:p>
          <a:p>
            <a:pPr mar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&lt;body&gt;</a:t>
            </a:r>
          </a:p>
          <a:p>
            <a:pPr mar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h3&gt;</a:t>
            </a:r>
            <a:r>
              <a:rPr lang="zh-CN" altLang="en-US" sz="1400" dirty="0">
                <a:latin typeface="Verdana" pitchFamily="34" charset="0"/>
                <a:cs typeface="Verdana" pitchFamily="34" charset="0"/>
              </a:rPr>
              <a:t>设置字体大小、样式及字体名称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&lt;/h3&gt;</a:t>
            </a:r>
          </a:p>
          <a:p>
            <a:pPr mar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hr&gt;</a:t>
            </a:r>
          </a:p>
          <a:p>
            <a:pPr mar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 id="p1"&gt;</a:t>
            </a:r>
            <a:r>
              <a:rPr lang="zh-CN" altLang="en-US" sz="1400" dirty="0">
                <a:latin typeface="Verdana" pitchFamily="34" charset="0"/>
                <a:cs typeface="Verdana" pitchFamily="34" charset="0"/>
              </a:rPr>
              <a:t>字号大小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20px</a:t>
            </a:r>
            <a:r>
              <a:rPr lang="zh-CN" altLang="en-US" sz="1400" dirty="0">
                <a:latin typeface="Verdana" pitchFamily="34" charset="0"/>
                <a:cs typeface="Verdana" pitchFamily="34" charset="0"/>
              </a:rPr>
              <a:t>、字体正常、宋体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&lt;/p&gt;</a:t>
            </a:r>
          </a:p>
          <a:p>
            <a:pPr mar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endParaRPr lang="zh-CN" altLang="en-US" sz="140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571750"/>
            <a:ext cx="3208466" cy="185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876800" y="895350"/>
            <a:ext cx="4191000" cy="133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&lt;p id="p2"&gt;</a:t>
            </a:r>
            <a:r>
              <a:rPr lang="zh-CN" altLang="en-US" sz="1400" b="0" dirty="0" smtClean="0">
                <a:latin typeface="Verdana" pitchFamily="34" charset="0"/>
                <a:cs typeface="Verdana" pitchFamily="34" charset="0"/>
              </a:rPr>
              <a:t>字号大小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200%</a:t>
            </a:r>
            <a:r>
              <a:rPr lang="zh-CN" altLang="en-US" sz="1400" b="0" dirty="0" smtClean="0">
                <a:latin typeface="Verdana" pitchFamily="34" charset="0"/>
                <a:cs typeface="Verdana" pitchFamily="34" charset="0"/>
              </a:rPr>
              <a:t>、字体斜体、隶书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&lt;/p&gt;</a:t>
            </a:r>
          </a:p>
          <a:p>
            <a:pPr mar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&lt;p id="p3"&gt;</a:t>
            </a:r>
            <a:r>
              <a:rPr lang="zh-CN" altLang="en-US" sz="1400" b="0" dirty="0" smtClean="0">
                <a:latin typeface="Verdana" pitchFamily="34" charset="0"/>
                <a:cs typeface="Verdana" pitchFamily="34" charset="0"/>
              </a:rPr>
              <a:t>字号大小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x-small</a:t>
            </a:r>
            <a:r>
              <a:rPr lang="zh-CN" altLang="en-US" sz="1400" b="0" dirty="0" smtClean="0">
                <a:latin typeface="Verdana" pitchFamily="34" charset="0"/>
                <a:cs typeface="Verdana" pitchFamily="34" charset="0"/>
              </a:rPr>
              <a:t>、字体歪斜体、宋体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&lt;/p&gt;</a:t>
            </a:r>
          </a:p>
          <a:p>
            <a:pPr mar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&lt;p id="p4"&gt;</a:t>
            </a:r>
            <a:r>
              <a:rPr lang="zh-CN" altLang="en-US" sz="1400" b="0" dirty="0" smtClean="0">
                <a:latin typeface="Verdana" pitchFamily="34" charset="0"/>
                <a:cs typeface="Verdana" pitchFamily="34" charset="0"/>
              </a:rPr>
              <a:t>字号大小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xx-large</a:t>
            </a:r>
            <a:r>
              <a:rPr lang="zh-CN" altLang="en-US" sz="1400" b="0" dirty="0" smtClean="0">
                <a:latin typeface="Verdana" pitchFamily="34" charset="0"/>
                <a:cs typeface="Verdana" pitchFamily="34" charset="0"/>
              </a:rPr>
              <a:t>、字体歪斜体、黑体</a:t>
            </a: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&lt;/p&gt;</a:t>
            </a:r>
          </a:p>
          <a:p>
            <a:pPr mar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&lt;/body&gt;</a:t>
            </a:r>
          </a:p>
          <a:p>
            <a:pPr mar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&lt;/html&gt;</a:t>
            </a:r>
            <a:endParaRPr lang="zh-CN" altLang="en-US" sz="2400" b="0" dirty="0">
              <a:latin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8219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 smtClean="0"/>
              <a:t>9.2.4  </a:t>
            </a:r>
            <a:r>
              <a:rPr lang="zh-CN" altLang="zh-CN" dirty="0"/>
              <a:t>字体变体</a:t>
            </a:r>
            <a:r>
              <a:rPr lang="fr-FR" altLang="zh-CN" dirty="0"/>
              <a:t>font-variant</a:t>
            </a:r>
            <a:r>
              <a:rPr lang="zh-CN" altLang="zh-CN" dirty="0" smtClean="0"/>
              <a:t>属性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819150"/>
            <a:ext cx="8534400" cy="38862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      font-variant</a:t>
            </a:r>
            <a:r>
              <a:rPr lang="zh-CN" altLang="zh-CN" dirty="0"/>
              <a:t>属性用于设置字体变体，主要用于设置英文字体</a:t>
            </a:r>
            <a:r>
              <a:rPr lang="en-US" altLang="zh-CN" dirty="0"/>
              <a:t>,</a:t>
            </a:r>
            <a:r>
              <a:rPr lang="zh-CN" altLang="zh-CN" dirty="0"/>
              <a:t>实际上是设置文本字体是否为小型的大写字母。</a:t>
            </a:r>
          </a:p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基本语法</a:t>
            </a:r>
          </a:p>
          <a:p>
            <a:pPr>
              <a:buNone/>
            </a:pPr>
            <a:r>
              <a:rPr lang="en-US" altLang="zh-CN" sz="1800" dirty="0" smtClean="0">
                <a:solidFill>
                  <a:srgbClr val="FF0000"/>
                </a:solidFill>
              </a:rPr>
              <a:t>                  font-variant</a:t>
            </a:r>
            <a:r>
              <a:rPr lang="en-US" altLang="zh-CN" sz="1800" dirty="0">
                <a:solidFill>
                  <a:srgbClr val="FF0000"/>
                </a:solidFill>
              </a:rPr>
              <a:t>: normal </a:t>
            </a:r>
            <a:r>
              <a:rPr lang="en-US" altLang="zh-CN" sz="1800" dirty="0" smtClean="0">
                <a:solidFill>
                  <a:srgbClr val="FF0000"/>
                </a:solidFill>
              </a:rPr>
              <a:t>|</a:t>
            </a:r>
            <a:r>
              <a:rPr lang="en-US" altLang="zh-CN" sz="1800" dirty="0">
                <a:solidFill>
                  <a:srgbClr val="FF0000"/>
                </a:solidFill>
              </a:rPr>
              <a:t> small-caps</a:t>
            </a:r>
            <a:endParaRPr lang="zh-CN" altLang="zh-C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zh-CN" dirty="0"/>
              <a:t>语法说明</a:t>
            </a:r>
          </a:p>
          <a:p>
            <a:r>
              <a:rPr lang="en-US" altLang="zh-CN" dirty="0" smtClean="0"/>
              <a:t>font-variant:</a:t>
            </a:r>
            <a:r>
              <a:rPr lang="en-US" altLang="zh-CN" dirty="0"/>
              <a:t> normal </a:t>
            </a:r>
            <a:r>
              <a:rPr lang="en-US" altLang="zh-CN" dirty="0" smtClean="0"/>
              <a:t>(</a:t>
            </a:r>
            <a:r>
              <a:rPr lang="zh-CN" altLang="en-US" dirty="0" smtClean="0"/>
              <a:t>默认正常</a:t>
            </a:r>
            <a:r>
              <a:rPr lang="en-US" altLang="zh-CN" dirty="0" smtClean="0"/>
              <a:t>)</a:t>
            </a:r>
          </a:p>
          <a:p>
            <a:pPr marL="0" indent="0">
              <a:buNone/>
            </a:pPr>
            <a:r>
              <a:rPr lang="en-US" altLang="zh-CN" dirty="0" smtClean="0"/>
              <a:t>  small-caps </a:t>
            </a:r>
            <a:r>
              <a:rPr lang="en-US" altLang="zh-CN" dirty="0"/>
              <a:t>(</a:t>
            </a:r>
            <a:r>
              <a:rPr lang="zh-CN" altLang="zh-CN" dirty="0"/>
              <a:t>小型的大写字母字体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 smtClean="0">
                <a:solidFill>
                  <a:srgbClr val="FF0000"/>
                </a:solidFill>
              </a:rPr>
              <a:t>         #</a:t>
            </a:r>
            <a:r>
              <a:rPr lang="en-US" altLang="zh-CN" sz="1800" dirty="0">
                <a:solidFill>
                  <a:srgbClr val="FF0000"/>
                </a:solidFill>
              </a:rPr>
              <a:t>p1{</a:t>
            </a:r>
            <a:r>
              <a:rPr lang="en-US" altLang="zh-CN" sz="1800" u="sng" dirty="0">
                <a:solidFill>
                  <a:srgbClr val="FF0000"/>
                </a:solidFill>
              </a:rPr>
              <a:t>font-</a:t>
            </a:r>
            <a:r>
              <a:rPr lang="en-US" altLang="zh-CN" sz="1800" u="sng" dirty="0" err="1">
                <a:solidFill>
                  <a:srgbClr val="FF0000"/>
                </a:solidFill>
              </a:rPr>
              <a:t>variant:normal;</a:t>
            </a:r>
            <a:r>
              <a:rPr lang="en-US" altLang="zh-CN" sz="1800" dirty="0" err="1">
                <a:solidFill>
                  <a:srgbClr val="FF0000"/>
                </a:solidFill>
              </a:rPr>
              <a:t>font-weight:lighter</a:t>
            </a:r>
            <a:r>
              <a:rPr lang="en-US" altLang="zh-CN" sz="1800" dirty="0">
                <a:solidFill>
                  <a:srgbClr val="FF0000"/>
                </a:solidFill>
              </a:rPr>
              <a:t>;}</a:t>
            </a:r>
            <a:endParaRPr lang="zh-CN" altLang="zh-CN" sz="18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 smtClean="0">
                <a:solidFill>
                  <a:srgbClr val="FF0000"/>
                </a:solidFill>
              </a:rPr>
              <a:t>         #</a:t>
            </a:r>
            <a:r>
              <a:rPr lang="en-US" altLang="zh-CN" sz="1800" dirty="0">
                <a:solidFill>
                  <a:srgbClr val="FF0000"/>
                </a:solidFill>
              </a:rPr>
              <a:t>p2{</a:t>
            </a:r>
            <a:r>
              <a:rPr lang="en-US" altLang="zh-CN" sz="1800" u="sng" dirty="0">
                <a:solidFill>
                  <a:srgbClr val="FF0000"/>
                </a:solidFill>
              </a:rPr>
              <a:t>font-</a:t>
            </a:r>
            <a:r>
              <a:rPr lang="en-US" altLang="zh-CN" sz="1800" u="sng" dirty="0" err="1">
                <a:solidFill>
                  <a:srgbClr val="FF0000"/>
                </a:solidFill>
              </a:rPr>
              <a:t>variant:small-caps</a:t>
            </a:r>
            <a:r>
              <a:rPr lang="en-US" altLang="zh-CN" sz="1800" dirty="0" err="1">
                <a:solidFill>
                  <a:srgbClr val="FF0000"/>
                </a:solidFill>
              </a:rPr>
              <a:t>;font-weight:bold</a:t>
            </a:r>
            <a:r>
              <a:rPr lang="en-US" altLang="zh-CN" sz="1800" dirty="0">
                <a:solidFill>
                  <a:srgbClr val="FF0000"/>
                </a:solidFill>
              </a:rPr>
              <a:t>;}</a:t>
            </a:r>
          </a:p>
        </p:txBody>
      </p:sp>
    </p:spTree>
    <p:extLst>
      <p:ext uri="{BB962C8B-B14F-4D97-AF65-F5344CB8AC3E}">
        <p14:creationId xmlns:p14="http://schemas.microsoft.com/office/powerpoint/2010/main" xmlns="" val="38133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2"/>
          <p:cNvSpPr>
            <a:spLocks noGrp="1" noChangeArrowheads="1"/>
          </p:cNvSpPr>
          <p:nvPr>
            <p:ph type="title"/>
          </p:nvPr>
        </p:nvSpPr>
        <p:spPr>
          <a:xfrm>
            <a:off x="990600" y="114300"/>
            <a:ext cx="7761288" cy="457200"/>
          </a:xfrm>
        </p:spPr>
        <p:txBody>
          <a:bodyPr/>
          <a:lstStyle/>
          <a:p>
            <a:r>
              <a:rPr lang="en-US" altLang="zh-CN" dirty="0" smtClean="0"/>
              <a:t>9.2.5  </a:t>
            </a:r>
            <a:r>
              <a:rPr lang="zh-CN" altLang="zh-CN" dirty="0"/>
              <a:t>字体粗细</a:t>
            </a:r>
            <a:r>
              <a:rPr lang="en-US" altLang="zh-CN" dirty="0"/>
              <a:t>font-weight</a:t>
            </a:r>
            <a:r>
              <a:rPr lang="zh-CN" altLang="zh-CN" dirty="0"/>
              <a:t>属性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1" y="742950"/>
            <a:ext cx="8534399" cy="314325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       </a:t>
            </a:r>
            <a:r>
              <a:rPr lang="zh-CN" altLang="zh-CN" dirty="0" smtClean="0"/>
              <a:t>在</a:t>
            </a:r>
            <a:r>
              <a:rPr lang="en-US" altLang="zh-CN" dirty="0"/>
              <a:t>HTML</a:t>
            </a:r>
            <a:r>
              <a:rPr lang="zh-CN" altLang="zh-CN" dirty="0"/>
              <a:t>中使用</a:t>
            </a:r>
            <a:r>
              <a:rPr lang="en-US" altLang="zh-CN" dirty="0"/>
              <a:t>&lt;strong&gt;&lt;/strong&gt;</a:t>
            </a:r>
            <a:r>
              <a:rPr lang="zh-CN" altLang="zh-CN" dirty="0"/>
              <a:t>或</a:t>
            </a:r>
            <a:r>
              <a:rPr lang="en-US" altLang="zh-CN" dirty="0"/>
              <a:t>&lt;b&gt;&lt;/b&gt;</a:t>
            </a:r>
            <a:r>
              <a:rPr lang="zh-CN" altLang="zh-CN" dirty="0"/>
              <a:t>标记来设置字体加粗。在</a:t>
            </a:r>
            <a:r>
              <a:rPr lang="en-US" altLang="zh-CN" dirty="0"/>
              <a:t>CSS</a:t>
            </a:r>
            <a:r>
              <a:rPr lang="zh-CN" altLang="zh-CN" dirty="0"/>
              <a:t>中可以使用</a:t>
            </a:r>
            <a:r>
              <a:rPr lang="en-US" altLang="zh-CN" dirty="0"/>
              <a:t>font-weight</a:t>
            </a:r>
            <a:r>
              <a:rPr lang="zh-CN" altLang="zh-CN" dirty="0"/>
              <a:t>属性用于设置文本字体的</a:t>
            </a:r>
            <a:r>
              <a:rPr lang="zh-CN" altLang="zh-CN" dirty="0" smtClean="0"/>
              <a:t>粗细。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基本语法</a:t>
            </a:r>
          </a:p>
          <a:p>
            <a:pPr>
              <a:buNone/>
            </a:pPr>
            <a:r>
              <a:rPr lang="en-US" altLang="zh-CN" sz="1800" dirty="0" smtClean="0">
                <a:solidFill>
                  <a:srgbClr val="FF0000"/>
                </a:solidFill>
              </a:rPr>
              <a:t>                 font-weight</a:t>
            </a:r>
            <a:r>
              <a:rPr lang="en-US" altLang="zh-CN" sz="1800" dirty="0">
                <a:solidFill>
                  <a:srgbClr val="FF0000"/>
                </a:solidFill>
              </a:rPr>
              <a:t>: normal | bold | bolder | lighter |100|200|…|900</a:t>
            </a:r>
            <a:endParaRPr lang="zh-CN" altLang="zh-CN" sz="1800" dirty="0">
              <a:solidFill>
                <a:srgbClr val="FF0000"/>
              </a:solidFill>
            </a:endParaRPr>
          </a:p>
          <a:p>
            <a:pPr marL="179388"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语法说明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pPr marL="179388"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CN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   100-900(9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个层次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数字越小字体越细、数字越大字体越粗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76137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2"/>
          <p:cNvSpPr>
            <a:spLocks noGrp="1" noChangeArrowheads="1"/>
          </p:cNvSpPr>
          <p:nvPr>
            <p:ph type="title"/>
          </p:nvPr>
        </p:nvSpPr>
        <p:spPr>
          <a:xfrm>
            <a:off x="990600" y="114300"/>
            <a:ext cx="7761288" cy="457200"/>
          </a:xfrm>
        </p:spPr>
        <p:txBody>
          <a:bodyPr/>
          <a:lstStyle/>
          <a:p>
            <a:r>
              <a:rPr lang="en-US" altLang="zh-CN" dirty="0" smtClean="0"/>
              <a:t>9.2.6  </a:t>
            </a:r>
            <a:r>
              <a:rPr lang="zh-CN" altLang="zh-CN" dirty="0" smtClean="0"/>
              <a:t>字体</a:t>
            </a:r>
            <a:r>
              <a:rPr lang="en-US" altLang="zh-CN" dirty="0"/>
              <a:t>font</a:t>
            </a:r>
            <a:r>
              <a:rPr lang="zh-CN" altLang="zh-CN" dirty="0"/>
              <a:t>属性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819150"/>
            <a:ext cx="8534400" cy="440055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      </a:t>
            </a:r>
            <a:r>
              <a:rPr lang="en-US" altLang="zh-CN" b="0" dirty="0" smtClean="0"/>
              <a:t>font</a:t>
            </a:r>
            <a:r>
              <a:rPr lang="zh-CN" altLang="zh-CN" b="0" dirty="0"/>
              <a:t>属性是复合属性，一次完成多个字体属性的设置</a:t>
            </a:r>
            <a:r>
              <a:rPr lang="en-US" altLang="zh-CN" b="0" dirty="0"/>
              <a:t>,</a:t>
            </a:r>
            <a:r>
              <a:rPr lang="zh-CN" altLang="zh-CN" b="0" dirty="0"/>
              <a:t>包括字体粗细、风格、字体变体、大小</a:t>
            </a:r>
            <a:r>
              <a:rPr lang="en-US" altLang="zh-CN" b="0" dirty="0"/>
              <a:t>/</a:t>
            </a:r>
            <a:r>
              <a:rPr lang="zh-CN" altLang="zh-CN" b="0" dirty="0"/>
              <a:t>行高及字体名称</a:t>
            </a:r>
            <a:r>
              <a:rPr lang="zh-CN" altLang="zh-CN" b="0" dirty="0" smtClean="0"/>
              <a:t>。</a:t>
            </a:r>
            <a:r>
              <a:rPr lang="en-US" altLang="zh-CN" b="0" dirty="0" smtClean="0"/>
              <a:t>1</a:t>
            </a:r>
            <a:r>
              <a:rPr lang="en-US" altLang="zh-CN" b="0" dirty="0"/>
              <a:t>.</a:t>
            </a:r>
            <a:r>
              <a:rPr lang="zh-CN" altLang="zh-CN" b="0" dirty="0"/>
              <a:t>基本语法</a:t>
            </a:r>
          </a:p>
          <a:p>
            <a:pPr>
              <a:buNone/>
            </a:pPr>
            <a:r>
              <a:rPr lang="en-US" altLang="zh-CN" sz="1800" dirty="0" smtClean="0">
                <a:solidFill>
                  <a:srgbClr val="FF0000"/>
                </a:solidFill>
              </a:rPr>
              <a:t>  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font:font</a:t>
            </a:r>
            <a:r>
              <a:rPr lang="en-US" altLang="zh-CN" sz="1800" dirty="0" smtClean="0">
                <a:solidFill>
                  <a:srgbClr val="FF0000"/>
                </a:solidFill>
              </a:rPr>
              <a:t>-style </a:t>
            </a:r>
            <a:r>
              <a:rPr lang="en-US" altLang="zh-CN" sz="1800" dirty="0">
                <a:solidFill>
                  <a:srgbClr val="FF0000"/>
                </a:solidFill>
              </a:rPr>
              <a:t>font-weight font-variant font-size/line-height font-family</a:t>
            </a:r>
            <a:endParaRPr lang="zh-CN" altLang="zh-C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zh-CN" dirty="0"/>
              <a:t>语法说明</a:t>
            </a:r>
          </a:p>
          <a:p>
            <a:pPr marL="363538" lvl="0" indent="536575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</a:pPr>
            <a:r>
              <a:rPr lang="zh-CN" altLang="zh-CN" b="0" dirty="0"/>
              <a:t>利用</a:t>
            </a:r>
            <a:r>
              <a:rPr lang="en-US" altLang="zh-CN" b="0" dirty="0"/>
              <a:t>font</a:t>
            </a:r>
            <a:r>
              <a:rPr lang="zh-CN" altLang="zh-CN" b="0" dirty="0"/>
              <a:t>属性一次完成多个字体属性的设置，属性值与属性值之间必须使用空格隔开。</a:t>
            </a:r>
          </a:p>
          <a:p>
            <a:pPr marL="363538" lvl="0" indent="536575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</a:pPr>
            <a:r>
              <a:rPr lang="zh-CN" altLang="zh-CN" b="0" dirty="0"/>
              <a:t>前三个属性值可以不分先后顺序，默认为</a:t>
            </a:r>
            <a:r>
              <a:rPr lang="en-US" altLang="zh-CN" b="0" dirty="0"/>
              <a:t>normal</a:t>
            </a:r>
            <a:r>
              <a:rPr lang="zh-CN" altLang="zh-CN" b="0" dirty="0"/>
              <a:t>。</a:t>
            </a:r>
          </a:p>
          <a:p>
            <a:pPr marL="363538" lvl="0" indent="536575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</a:pPr>
            <a:r>
              <a:rPr lang="zh-CN" altLang="zh-CN" b="0" dirty="0"/>
              <a:t>大小和字体名称系列必须显式指定，先设置大小，再设置字体系列</a:t>
            </a:r>
            <a:r>
              <a:rPr lang="zh-CN" altLang="zh-CN" b="0" dirty="0" smtClean="0"/>
              <a:t>。需要</a:t>
            </a:r>
            <a:r>
              <a:rPr lang="zh-CN" altLang="zh-CN" b="0" dirty="0"/>
              <a:t>设置行高时，可以写在字体大小的后面，中间用“</a:t>
            </a:r>
            <a:r>
              <a:rPr lang="en-US" altLang="zh-CN" b="0" dirty="0"/>
              <a:t>/</a:t>
            </a:r>
            <a:r>
              <a:rPr lang="zh-CN" altLang="zh-CN" b="0" dirty="0"/>
              <a:t>”分隔，行高为可选的属性</a:t>
            </a:r>
            <a:r>
              <a:rPr lang="zh-CN" altLang="zh-CN" b="0" dirty="0" smtClean="0"/>
              <a:t>。</a:t>
            </a:r>
            <a:r>
              <a:rPr lang="en-US" altLang="zh-CN" b="0" dirty="0" smtClean="0"/>
              <a:t>font</a:t>
            </a:r>
            <a:r>
              <a:rPr lang="zh-CN" altLang="zh-CN" b="0" dirty="0"/>
              <a:t>属性可以继承。</a:t>
            </a:r>
          </a:p>
        </p:txBody>
      </p:sp>
    </p:spTree>
    <p:extLst>
      <p:ext uri="{BB962C8B-B14F-4D97-AF65-F5344CB8AC3E}">
        <p14:creationId xmlns:p14="http://schemas.microsoft.com/office/powerpoint/2010/main" xmlns="" val="31993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CSS</a:t>
            </a:r>
            <a:r>
              <a:rPr lang="zh-CN" altLang="en-US" dirty="0" smtClean="0"/>
              <a:t>字体样式属性</a:t>
            </a:r>
            <a:r>
              <a:rPr lang="en-US" altLang="zh-CN" dirty="0" smtClean="0"/>
              <a:t>-</a:t>
            </a:r>
            <a:r>
              <a:rPr lang="zh-CN" altLang="en-US" dirty="0" smtClean="0">
                <a:ea typeface="黑体" pitchFamily="2" charset="-122"/>
              </a:rPr>
              <a:t>案例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33400" y="810816"/>
            <a:ext cx="8534400" cy="379214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&lt;!--edu_9_2_2.html --&gt;</a:t>
            </a:r>
          </a:p>
          <a:p>
            <a:pPr ea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&lt;!</a:t>
            </a:r>
            <a:r>
              <a:rPr kumimoji="1" lang="en-US" altLang="zh-CN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doctype</a:t>
            </a:r>
            <a:r>
              <a:rPr kumimoji="1"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html&gt;</a:t>
            </a:r>
          </a:p>
          <a:p>
            <a:pPr ea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&lt;html </a:t>
            </a:r>
            <a:r>
              <a:rPr kumimoji="1" lang="en-US" altLang="zh-CN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lang</a:t>
            </a:r>
            <a:r>
              <a:rPr kumimoji="1"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="en"&gt;</a:t>
            </a:r>
          </a:p>
          <a:p>
            <a:pPr ea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&lt;head&gt;</a:t>
            </a:r>
          </a:p>
          <a:p>
            <a:pPr ea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&lt;meta charset="UTF-8"&gt;</a:t>
            </a:r>
          </a:p>
          <a:p>
            <a:pPr ea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&lt;title&gt; </a:t>
            </a:r>
            <a:r>
              <a:rPr kumimoji="1" lang="zh-CN" altLang="en-US" sz="1400" dirty="0">
                <a:latin typeface="Verdana" pitchFamily="34" charset="0"/>
                <a:cs typeface="Verdana" pitchFamily="34" charset="0"/>
              </a:rPr>
              <a:t>设置字体变体、粗细、复合属性 </a:t>
            </a:r>
            <a:r>
              <a:rPr kumimoji="1"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&lt;/title&gt;</a:t>
            </a:r>
          </a:p>
          <a:p>
            <a:pPr ea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&lt;style type="text/</a:t>
            </a:r>
            <a:r>
              <a:rPr kumimoji="1" lang="en-US" altLang="zh-CN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css</a:t>
            </a:r>
            <a:r>
              <a:rPr kumimoji="1"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"&gt;</a:t>
            </a:r>
          </a:p>
          <a:p>
            <a:pPr ea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h3{</a:t>
            </a:r>
            <a:r>
              <a:rPr kumimoji="1" lang="en-US" altLang="zh-CN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text-align:center;color</a:t>
            </a:r>
            <a:r>
              <a:rPr kumimoji="1"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:#3300ff;}</a:t>
            </a:r>
          </a:p>
          <a:p>
            <a:pPr ea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CN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hr</a:t>
            </a:r>
            <a:r>
              <a:rPr kumimoji="1"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{color:#660066;}</a:t>
            </a:r>
          </a:p>
          <a:p>
            <a:pPr ea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#p1{</a:t>
            </a:r>
            <a:r>
              <a:rPr kumimoji="1" lang="en-US" altLang="zh-CN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font-variant:normal;font-weight:lighter</a:t>
            </a:r>
            <a:r>
              <a:rPr kumimoji="1"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;}</a:t>
            </a:r>
          </a:p>
          <a:p>
            <a:pPr ea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#p2{</a:t>
            </a:r>
            <a:r>
              <a:rPr kumimoji="1" lang="en-US" altLang="zh-CN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font-variant:small-caps;font-weight:bold</a:t>
            </a:r>
            <a:r>
              <a:rPr kumimoji="1"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;}</a:t>
            </a:r>
          </a:p>
          <a:p>
            <a:pPr ea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#p3{font-weight:600;font:italic 28px/40px </a:t>
            </a:r>
            <a:r>
              <a:rPr kumimoji="1" lang="zh-CN" altLang="en-US" sz="1400" dirty="0">
                <a:latin typeface="Verdana" pitchFamily="34" charset="0"/>
                <a:cs typeface="Verdana" pitchFamily="34" charset="0"/>
              </a:rPr>
              <a:t>幼圆</a:t>
            </a:r>
            <a:r>
              <a:rPr kumimoji="1"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;}</a:t>
            </a:r>
          </a:p>
          <a:p>
            <a:pPr ea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#p4{</a:t>
            </a:r>
            <a:r>
              <a:rPr kumimoji="1" lang="en-US" altLang="zh-CN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font:italic</a:t>
            </a:r>
            <a:r>
              <a:rPr kumimoji="1"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 bolder small-caps 24px/1.5em </a:t>
            </a:r>
            <a:r>
              <a:rPr kumimoji="1" lang="zh-CN" altLang="en-US" sz="1400" dirty="0">
                <a:latin typeface="Verdana" pitchFamily="34" charset="0"/>
                <a:cs typeface="Verdana" pitchFamily="34" charset="0"/>
              </a:rPr>
              <a:t>黑体</a:t>
            </a:r>
            <a:r>
              <a:rPr kumimoji="1"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;}</a:t>
            </a:r>
          </a:p>
          <a:p>
            <a:pPr ea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&lt;/style&gt;</a:t>
            </a:r>
          </a:p>
          <a:p>
            <a:pPr ea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&lt;/head</a:t>
            </a:r>
            <a:r>
              <a:rPr kumimoji="1"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 ea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&lt;body&gt;</a:t>
            </a:r>
          </a:p>
          <a:p>
            <a:pPr ea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&lt;h3&gt;</a:t>
            </a:r>
            <a:r>
              <a:rPr kumimoji="1" lang="zh-CN" altLang="en-US" sz="1400" dirty="0">
                <a:latin typeface="Verdana" pitchFamily="34" charset="0"/>
                <a:cs typeface="Verdana" pitchFamily="34" charset="0"/>
              </a:rPr>
              <a:t>设置字体变体、粗细、复合属性 </a:t>
            </a:r>
            <a:r>
              <a:rPr kumimoji="1"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&lt;/h3</a:t>
            </a:r>
            <a:r>
              <a:rPr kumimoji="1"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</a:p>
          <a:p>
            <a:pPr ea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CN" sz="1400" dirty="0">
                <a:latin typeface="Verdana" pitchFamily="34" charset="0"/>
              </a:rPr>
              <a:t>&lt;hr</a:t>
            </a:r>
            <a:r>
              <a:rPr kumimoji="1" lang="en-US" altLang="zh-CN" sz="1400" dirty="0" smtClean="0">
                <a:latin typeface="Verdana" pitchFamily="34" charset="0"/>
              </a:rPr>
              <a:t>&gt;</a:t>
            </a:r>
          </a:p>
          <a:p>
            <a:pPr ea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CN" sz="1400" dirty="0">
                <a:latin typeface="Verdana" pitchFamily="34" charset="0"/>
              </a:rPr>
              <a:t>&lt;p&gt;</a:t>
            </a:r>
            <a:r>
              <a:rPr kumimoji="1" lang="zh-CN" altLang="en-US" sz="1400" dirty="0">
                <a:latin typeface="Verdana" pitchFamily="34" charset="0"/>
              </a:rPr>
              <a:t>此段文字正常显示</a:t>
            </a:r>
            <a:r>
              <a:rPr kumimoji="1" lang="en-US" altLang="zh-CN" sz="1400" dirty="0">
                <a:latin typeface="Verdana" pitchFamily="34" charset="0"/>
              </a:rPr>
              <a:t>Welcome to you!&lt;/p&gt;</a:t>
            </a:r>
          </a:p>
          <a:p>
            <a:pPr eaLnBrk="1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endParaRPr kumimoji="1" lang="en-US" altLang="zh-CN" sz="1400" dirty="0">
              <a:latin typeface="Verdana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</a:pPr>
            <a:endParaRPr kumimoji="1" lang="en-US" altLang="zh-CN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</a:pPr>
            <a:endParaRPr kumimoji="1" lang="en-US" altLang="zh-CN" sz="16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24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CSS</a:t>
            </a:r>
            <a:r>
              <a:rPr lang="zh-CN" altLang="en-US" dirty="0" smtClean="0"/>
              <a:t>字体样式属性</a:t>
            </a:r>
            <a:r>
              <a:rPr lang="en-US" altLang="zh-CN" dirty="0" smtClean="0"/>
              <a:t>-</a:t>
            </a:r>
            <a:r>
              <a:rPr lang="zh-CN" altLang="en-US" dirty="0" smtClean="0"/>
              <a:t>案例</a:t>
            </a:r>
            <a:r>
              <a:rPr lang="zh-CN" altLang="en-US" dirty="0"/>
              <a:t>续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533400" y="800100"/>
            <a:ext cx="8534400" cy="138499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CN" sz="1400" dirty="0" smtClean="0">
                <a:latin typeface="Verdana" pitchFamily="34" charset="0"/>
              </a:rPr>
              <a:t>&lt;</a:t>
            </a:r>
            <a:r>
              <a:rPr kumimoji="1" lang="en-US" altLang="zh-CN" sz="1400" dirty="0">
                <a:latin typeface="Verdana" pitchFamily="34" charset="0"/>
              </a:rPr>
              <a:t>p id="p1"&gt;</a:t>
            </a:r>
            <a:r>
              <a:rPr kumimoji="1" lang="zh-CN" altLang="en-US" sz="1400" dirty="0">
                <a:latin typeface="Verdana" pitchFamily="34" charset="0"/>
              </a:rPr>
              <a:t>此段文字</a:t>
            </a:r>
            <a:r>
              <a:rPr kumimoji="1" lang="en-US" altLang="zh-CN" sz="1400" dirty="0">
                <a:latin typeface="Verdana" pitchFamily="34" charset="0"/>
              </a:rPr>
              <a:t>Welcome to you!</a:t>
            </a:r>
            <a:r>
              <a:rPr kumimoji="1" lang="zh-CN" altLang="en-US" sz="1400" dirty="0">
                <a:latin typeface="Verdana" pitchFamily="34" charset="0"/>
              </a:rPr>
              <a:t>正常、较细字体。 </a:t>
            </a:r>
            <a:r>
              <a:rPr kumimoji="1" lang="en-US" altLang="zh-CN" sz="1400" dirty="0">
                <a:latin typeface="Verdana" pitchFamily="34" charset="0"/>
              </a:rPr>
              <a:t>&lt;/p&gt;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CN" sz="1400" dirty="0">
                <a:latin typeface="Verdana" pitchFamily="34" charset="0"/>
              </a:rPr>
              <a:t>&lt;p id="p2"&gt;</a:t>
            </a:r>
            <a:r>
              <a:rPr kumimoji="1" lang="zh-CN" altLang="en-US" sz="1400" dirty="0">
                <a:latin typeface="Verdana" pitchFamily="34" charset="0"/>
              </a:rPr>
              <a:t>设置小型大写字母、字体标准粗体。</a:t>
            </a:r>
            <a:r>
              <a:rPr kumimoji="1" lang="en-US" altLang="zh-CN" sz="1400" dirty="0">
                <a:latin typeface="Verdana" pitchFamily="34" charset="0"/>
              </a:rPr>
              <a:t>&lt;/p&gt;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CN" sz="1400" dirty="0">
                <a:latin typeface="Verdana" pitchFamily="34" charset="0"/>
              </a:rPr>
              <a:t>&lt;p id="p3"&gt;</a:t>
            </a:r>
            <a:r>
              <a:rPr kumimoji="1" lang="zh-CN" altLang="en-US" sz="1400" dirty="0">
                <a:latin typeface="Verdana" pitchFamily="34" charset="0"/>
              </a:rPr>
              <a:t>设置字体粗细度为</a:t>
            </a:r>
            <a:r>
              <a:rPr kumimoji="1" lang="en-US" altLang="zh-CN" sz="1400" dirty="0">
                <a:latin typeface="Verdana" pitchFamily="34" charset="0"/>
              </a:rPr>
              <a:t>600</a:t>
            </a:r>
            <a:r>
              <a:rPr kumimoji="1" lang="zh-CN" altLang="en-US" sz="1400" dirty="0">
                <a:latin typeface="Verdana" pitchFamily="34" charset="0"/>
              </a:rPr>
              <a:t>、斜体、大小</a:t>
            </a:r>
            <a:r>
              <a:rPr kumimoji="1" lang="en-US" altLang="zh-CN" sz="1400" dirty="0">
                <a:latin typeface="Verdana" pitchFamily="34" charset="0"/>
              </a:rPr>
              <a:t>28px</a:t>
            </a:r>
            <a:r>
              <a:rPr kumimoji="1" lang="zh-CN" altLang="en-US" sz="1400" dirty="0">
                <a:latin typeface="Verdana" pitchFamily="34" charset="0"/>
              </a:rPr>
              <a:t>、行高</a:t>
            </a:r>
            <a:r>
              <a:rPr kumimoji="1" lang="en-US" altLang="zh-CN" sz="1400" dirty="0">
                <a:latin typeface="Verdana" pitchFamily="34" charset="0"/>
              </a:rPr>
              <a:t>50px</a:t>
            </a:r>
            <a:r>
              <a:rPr kumimoji="1" lang="zh-CN" altLang="en-US" sz="1400" dirty="0">
                <a:latin typeface="Verdana" pitchFamily="34" charset="0"/>
              </a:rPr>
              <a:t>、字体幼圆</a:t>
            </a:r>
            <a:r>
              <a:rPr kumimoji="1" lang="en-US" altLang="zh-CN" sz="1400" dirty="0">
                <a:latin typeface="Verdana" pitchFamily="34" charset="0"/>
              </a:rPr>
              <a:t>&lt;/p&gt;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CN" sz="1400" dirty="0">
                <a:latin typeface="Verdana" pitchFamily="34" charset="0"/>
              </a:rPr>
              <a:t>&lt;p id="p4"&gt;</a:t>
            </a:r>
            <a:r>
              <a:rPr kumimoji="1" lang="zh-CN" altLang="en-US" sz="1400" dirty="0">
                <a:latin typeface="Verdana" pitchFamily="34" charset="0"/>
              </a:rPr>
              <a:t>设置字体风格斜体、特粗、小型大写字母</a:t>
            </a:r>
            <a:r>
              <a:rPr kumimoji="1" lang="en-US" altLang="zh-CN" sz="1400" dirty="0">
                <a:latin typeface="Verdana" pitchFamily="34" charset="0"/>
              </a:rPr>
              <a:t>HTML</a:t>
            </a:r>
            <a:r>
              <a:rPr kumimoji="1" lang="zh-CN" altLang="en-US" sz="1400" dirty="0">
                <a:latin typeface="Verdana" pitchFamily="34" charset="0"/>
              </a:rPr>
              <a:t>、字号</a:t>
            </a:r>
            <a:r>
              <a:rPr kumimoji="1" lang="en-US" altLang="zh-CN" sz="1400" dirty="0">
                <a:latin typeface="Verdana" pitchFamily="34" charset="0"/>
              </a:rPr>
              <a:t>24px/</a:t>
            </a:r>
            <a:r>
              <a:rPr kumimoji="1" lang="zh-CN" altLang="en-US" sz="1400" dirty="0">
                <a:latin typeface="Verdana" pitchFamily="34" charset="0"/>
              </a:rPr>
              <a:t>行高</a:t>
            </a:r>
            <a:r>
              <a:rPr kumimoji="1" lang="en-US" altLang="zh-CN" sz="1400" dirty="0">
                <a:latin typeface="Verdana" pitchFamily="34" charset="0"/>
              </a:rPr>
              <a:t>1.5em</a:t>
            </a:r>
            <a:r>
              <a:rPr kumimoji="1" lang="zh-CN" altLang="en-US" sz="1400" dirty="0">
                <a:latin typeface="Verdana" pitchFamily="34" charset="0"/>
              </a:rPr>
              <a:t>、字体黑体</a:t>
            </a:r>
            <a:r>
              <a:rPr kumimoji="1" lang="en-US" altLang="zh-CN" sz="1400" dirty="0">
                <a:latin typeface="Verdana" pitchFamily="34" charset="0"/>
              </a:rPr>
              <a:t>&lt;/p&gt;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altLang="zh-CN" sz="1400" dirty="0">
                <a:latin typeface="Verdana" pitchFamily="34" charset="0"/>
              </a:rPr>
              <a:t>&lt;/body</a:t>
            </a:r>
            <a:r>
              <a:rPr kumimoji="1" lang="en-US" altLang="zh-CN" sz="1400" dirty="0" smtClean="0">
                <a:latin typeface="Verdana" pitchFamily="34" charset="0"/>
              </a:rPr>
              <a:t>&gt;&lt;/</a:t>
            </a:r>
            <a:r>
              <a:rPr kumimoji="1" lang="en-US" altLang="zh-CN" sz="1400" dirty="0">
                <a:latin typeface="Verdana" pitchFamily="34" charset="0"/>
              </a:rPr>
              <a:t>html&gt;</a:t>
            </a:r>
          </a:p>
        </p:txBody>
      </p:sp>
      <p:pic>
        <p:nvPicPr>
          <p:cNvPr id="11" name="图片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66950"/>
            <a:ext cx="4876800" cy="2351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5681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9.3 </a:t>
            </a:r>
            <a:r>
              <a:rPr lang="en-US" altLang="zh-CN" dirty="0"/>
              <a:t>CSS</a:t>
            </a:r>
            <a:r>
              <a:rPr lang="zh-CN" altLang="zh-CN" dirty="0"/>
              <a:t>文本样式</a:t>
            </a:r>
            <a:endParaRPr lang="zh-CN" altLang="en-US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0816"/>
            <a:ext cx="8534400" cy="3792140"/>
          </a:xfrm>
        </p:spPr>
        <p:txBody>
          <a:bodyPr/>
          <a:lstStyle/>
          <a:p>
            <a:pPr marL="536575" indent="-179388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smtClean="0"/>
              <a:t>1. letter-spacing</a:t>
            </a:r>
            <a:r>
              <a:rPr lang="zh-CN" altLang="en-US" dirty="0" smtClean="0"/>
              <a:t>：</a:t>
            </a:r>
            <a:r>
              <a:rPr lang="en-US" altLang="zh-CN" dirty="0" smtClean="0"/>
              <a:t>normal | </a:t>
            </a:r>
            <a:r>
              <a:rPr lang="zh-CN" altLang="en-US" dirty="0" smtClean="0"/>
              <a:t>长度单位</a:t>
            </a:r>
          </a:p>
          <a:p>
            <a:pPr marL="536575" indent="-179388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smtClean="0"/>
              <a:t>2. line-height</a:t>
            </a:r>
            <a:r>
              <a:rPr lang="zh-CN" altLang="en-US" dirty="0" smtClean="0"/>
              <a:t>：</a:t>
            </a:r>
            <a:r>
              <a:rPr lang="en-US" altLang="zh-CN" dirty="0" smtClean="0"/>
              <a:t>normal | </a:t>
            </a:r>
            <a:r>
              <a:rPr lang="zh-CN" altLang="en-US" dirty="0" smtClean="0"/>
              <a:t>比例 </a:t>
            </a:r>
            <a:r>
              <a:rPr lang="en-US" altLang="zh-CN" dirty="0" smtClean="0"/>
              <a:t>| </a:t>
            </a:r>
            <a:r>
              <a:rPr lang="zh-CN" altLang="en-US" dirty="0" smtClean="0"/>
              <a:t>长度单位 </a:t>
            </a:r>
            <a:r>
              <a:rPr lang="en-US" altLang="zh-CN" dirty="0" smtClean="0"/>
              <a:t>| </a:t>
            </a:r>
            <a:r>
              <a:rPr lang="zh-CN" altLang="en-US" dirty="0" smtClean="0"/>
              <a:t>百分比</a:t>
            </a:r>
            <a:endParaRPr lang="en-US" altLang="zh-CN" dirty="0" smtClean="0"/>
          </a:p>
          <a:p>
            <a:pPr marL="536575" indent="-179388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dirty="0" smtClean="0"/>
              <a:t>3. text-indent</a:t>
            </a:r>
            <a:r>
              <a:rPr lang="zh-CN" altLang="en-US" dirty="0" smtClean="0"/>
              <a:t>：长度单位 </a:t>
            </a:r>
            <a:r>
              <a:rPr lang="en-US" altLang="zh-CN" dirty="0" smtClean="0"/>
              <a:t>| </a:t>
            </a:r>
            <a:r>
              <a:rPr lang="zh-CN" altLang="en-US" dirty="0" smtClean="0"/>
              <a:t>百分比单位</a:t>
            </a:r>
          </a:p>
          <a:p>
            <a:pPr marL="536575" indent="-179388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smtClean="0"/>
              <a:t>4. text-</a:t>
            </a:r>
            <a:r>
              <a:rPr lang="en-US" altLang="zh-CN" dirty="0" err="1" smtClean="0"/>
              <a:t>decoration:none</a:t>
            </a:r>
            <a:r>
              <a:rPr lang="en-US" altLang="zh-CN" dirty="0" smtClean="0"/>
              <a:t> |  underline | </a:t>
            </a:r>
            <a:r>
              <a:rPr lang="en-US" altLang="zh-CN" dirty="0" err="1" smtClean="0"/>
              <a:t>overline</a:t>
            </a:r>
            <a:r>
              <a:rPr lang="en-US" altLang="zh-CN" dirty="0" smtClean="0"/>
              <a:t> |    line-through</a:t>
            </a:r>
            <a:endParaRPr lang="zh-CN" altLang="en-US" dirty="0" smtClean="0"/>
          </a:p>
          <a:p>
            <a:pPr marL="536575" indent="-179388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smtClean="0"/>
              <a:t>5. text-transform</a:t>
            </a:r>
            <a:r>
              <a:rPr lang="zh-CN" altLang="en-US" dirty="0" smtClean="0"/>
              <a:t>：</a:t>
            </a:r>
            <a:r>
              <a:rPr lang="en-US" altLang="zh-CN" dirty="0" smtClean="0"/>
              <a:t>uppercase | lowercase | capitalize[</a:t>
            </a:r>
            <a:r>
              <a:rPr lang="zh-CN" altLang="en-US" dirty="0" smtClean="0"/>
              <a:t>首字母大写</a:t>
            </a:r>
            <a:r>
              <a:rPr lang="en-US" altLang="zh-CN" dirty="0" smtClean="0"/>
              <a:t>]| none</a:t>
            </a:r>
          </a:p>
          <a:p>
            <a:pPr marL="536575" indent="-179388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dirty="0" smtClean="0"/>
              <a:t>6. text-align</a:t>
            </a:r>
            <a:r>
              <a:rPr lang="zh-CN" altLang="en-US" dirty="0" smtClean="0"/>
              <a:t>：</a:t>
            </a:r>
            <a:r>
              <a:rPr lang="en-US" altLang="zh-CN" dirty="0" smtClean="0"/>
              <a:t>left | right | center | justify</a:t>
            </a:r>
          </a:p>
          <a:p>
            <a:pPr marL="536575" indent="-179388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dirty="0" smtClean="0"/>
              <a:t>7.vertical-align:top|middle|bottom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483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136923"/>
            <a:ext cx="8318500" cy="434578"/>
          </a:xfrm>
        </p:spPr>
        <p:txBody>
          <a:bodyPr/>
          <a:lstStyle/>
          <a:p>
            <a:pPr marL="609600" indent="-609600" eaLnBrk="1" hangingPunct="1"/>
            <a:r>
              <a:rPr lang="zh-CN" altLang="en-US" dirty="0"/>
              <a:t>设</a:t>
            </a:r>
            <a:r>
              <a:rPr lang="zh-CN" altLang="en-US" dirty="0" smtClean="0"/>
              <a:t>置字符间距、行距及首行缩进案例</a:t>
            </a:r>
            <a:endParaRPr lang="en-US" altLang="zh-CN" b="1" dirty="0" smtClean="0">
              <a:ea typeface="黑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3400" y="819150"/>
            <a:ext cx="85344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1400" dirty="0" smtClean="0"/>
              <a:t>&lt;!--edu_9_3_1.html --&gt;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&lt;!</a:t>
            </a:r>
            <a:r>
              <a:rPr lang="en-US" altLang="zh-CN" sz="1400" dirty="0" err="1" smtClean="0"/>
              <a:t>doctype</a:t>
            </a:r>
            <a:r>
              <a:rPr lang="en-US" altLang="zh-CN" sz="1400" dirty="0" smtClean="0"/>
              <a:t> html&gt;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&lt;html </a:t>
            </a:r>
            <a:r>
              <a:rPr lang="en-US" altLang="zh-CN" sz="1400" dirty="0" err="1" smtClean="0"/>
              <a:t>lang</a:t>
            </a:r>
            <a:r>
              <a:rPr lang="en-US" altLang="zh-CN" sz="1400" dirty="0" smtClean="0"/>
              <a:t>="en"&gt;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&lt;head&gt;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&lt;meta </a:t>
            </a:r>
            <a:r>
              <a:rPr lang="en-US" altLang="zh-CN" sz="1400" dirty="0" err="1" smtClean="0"/>
              <a:t>charset</a:t>
            </a:r>
            <a:r>
              <a:rPr lang="en-US" altLang="zh-CN" sz="1400" dirty="0" smtClean="0"/>
              <a:t>="UTF-8"&gt;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  &lt;title&gt; </a:t>
            </a:r>
            <a:r>
              <a:rPr lang="zh-CN" altLang="en-US" sz="1400" dirty="0" smtClean="0"/>
              <a:t>设置字符间距、行高及首行缩进</a:t>
            </a:r>
            <a:r>
              <a:rPr lang="en-US" altLang="zh-CN" sz="1400" dirty="0" smtClean="0"/>
              <a:t>&lt;/title&gt;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  &lt;style type="text/</a:t>
            </a:r>
            <a:r>
              <a:rPr lang="en-US" altLang="zh-CN" sz="1400" dirty="0" err="1" smtClean="0"/>
              <a:t>css</a:t>
            </a:r>
            <a:r>
              <a:rPr lang="en-US" altLang="zh-CN" sz="1400" dirty="0" smtClean="0"/>
              <a:t>"&gt;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  	h3{text-align:center;color:#3300ff;}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  	hr{color:#660066;}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	#p1{letter-spacing:2px;line-height:1em;text-indent:2em;}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	#p2{letter-spacing:4px;line-height:1.5em;text-indent:3em;}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	#p3{letter-spacing:6px;line-height:2em;text-indent:4em;word-spacing:10px;} 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&lt;/style&gt;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&lt;/head&gt;&lt;body&gt;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    &lt;h3&gt;</a:t>
            </a:r>
            <a:r>
              <a:rPr lang="zh-CN" altLang="en-US" sz="1400" dirty="0" smtClean="0"/>
              <a:t>设置字符间距、行高及首行缩进</a:t>
            </a:r>
            <a:r>
              <a:rPr lang="en-US" altLang="zh-CN" sz="1400" dirty="0" smtClean="0"/>
              <a:t>&lt;/h3&gt;&lt;hr&gt;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&lt;p id="p1"&gt;[</a:t>
            </a:r>
            <a:r>
              <a:rPr lang="zh-CN" altLang="en-US" sz="1400" dirty="0" smtClean="0"/>
              <a:t>字符间距</a:t>
            </a:r>
            <a:r>
              <a:rPr lang="en-US" altLang="zh-CN" sz="1400" dirty="0" smtClean="0"/>
              <a:t>2px</a:t>
            </a:r>
            <a:r>
              <a:rPr lang="zh-CN" altLang="en-US" sz="1400" dirty="0" smtClean="0"/>
              <a:t>、行高</a:t>
            </a:r>
            <a:r>
              <a:rPr lang="en-US" altLang="zh-CN" sz="1400" dirty="0" smtClean="0"/>
              <a:t>1em</a:t>
            </a:r>
            <a:r>
              <a:rPr lang="zh-CN" altLang="en-US" sz="1400" dirty="0" smtClean="0"/>
              <a:t>、首行缩进</a:t>
            </a:r>
            <a:r>
              <a:rPr lang="en-US" altLang="zh-CN" sz="1400" dirty="0" smtClean="0"/>
              <a:t>2em]</a:t>
            </a:r>
            <a:r>
              <a:rPr lang="zh-CN" altLang="en-US" sz="1400" dirty="0" smtClean="0"/>
              <a:t>昨天上午，南京国际博览中心金陵会议中心内欢声笑语，春意盎然，省委、省政府在这里举行春节团拜会。省领导罗志军、李学勇、张连珍等与各界人士</a:t>
            </a:r>
            <a:r>
              <a:rPr lang="en-US" altLang="zh-CN" sz="1400" dirty="0" smtClean="0"/>
              <a:t>1000</a:t>
            </a:r>
            <a:r>
              <a:rPr lang="zh-CN" altLang="en-US" sz="1400" dirty="0" smtClean="0"/>
              <a:t>多人欢聚一堂，共迎传统新春佳节，向全省人民致以节日问候和美好祝福。</a:t>
            </a:r>
            <a:r>
              <a:rPr lang="en-US" altLang="zh-CN" sz="1400" dirty="0" smtClean="0"/>
              <a:t>&lt;/p&gt;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&lt;p id="p2"&gt;[</a:t>
            </a:r>
            <a:r>
              <a:rPr lang="zh-CN" altLang="en-US" sz="1400" dirty="0" smtClean="0"/>
              <a:t>字符间距</a:t>
            </a:r>
            <a:r>
              <a:rPr lang="en-US" altLang="zh-CN" sz="1400" dirty="0" smtClean="0"/>
              <a:t>4px</a:t>
            </a:r>
            <a:r>
              <a:rPr lang="zh-CN" altLang="en-US" sz="1400" dirty="0" smtClean="0"/>
              <a:t>、行高</a:t>
            </a:r>
            <a:r>
              <a:rPr lang="en-US" altLang="zh-CN" sz="1400" dirty="0" smtClean="0"/>
              <a:t>1.5em</a:t>
            </a:r>
            <a:r>
              <a:rPr lang="zh-CN" altLang="en-US" sz="1400" dirty="0" smtClean="0"/>
              <a:t>、首行缩进</a:t>
            </a:r>
            <a:r>
              <a:rPr lang="en-US" altLang="zh-CN" sz="1400" dirty="0" smtClean="0"/>
              <a:t>3em]</a:t>
            </a:r>
            <a:r>
              <a:rPr lang="zh-CN" altLang="en-US" sz="1400" dirty="0" smtClean="0"/>
              <a:t>昨天上午，南京国际博览中心金陵会议中心内欢声笑语，春意盎然，省委、省政府在这里举行春节团拜会。省领导罗志军、李学勇、张连珍等与各界人士</a:t>
            </a:r>
            <a:r>
              <a:rPr lang="en-US" altLang="zh-CN" sz="1400" dirty="0" smtClean="0"/>
              <a:t>1000</a:t>
            </a:r>
            <a:r>
              <a:rPr lang="zh-CN" altLang="en-US" sz="1400" dirty="0" smtClean="0"/>
              <a:t>多人欢聚一堂，共迎传统新春佳节，向全省人民致以节日问候和美好祝福。</a:t>
            </a:r>
            <a:r>
              <a:rPr lang="en-US" altLang="zh-CN" sz="1400" dirty="0" smtClean="0"/>
              <a:t>&lt;/p&gt;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87506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4300"/>
            <a:ext cx="7924800" cy="434578"/>
          </a:xfrm>
        </p:spPr>
        <p:txBody>
          <a:bodyPr/>
          <a:lstStyle/>
          <a:p>
            <a:pPr eaLnBrk="1" hangingPunct="1"/>
            <a:r>
              <a:rPr lang="zh-CN" altLang="en-US" dirty="0"/>
              <a:t>设置字符间距、行距及首行缩进案例</a:t>
            </a:r>
            <a:endParaRPr lang="zh-CN" altLang="en-US" b="1" dirty="0" smtClean="0">
              <a:ea typeface="黑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3400" y="831245"/>
            <a:ext cx="853440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CN" sz="1400" dirty="0" smtClean="0"/>
              <a:t>&lt;p id="p3"&gt;[</a:t>
            </a:r>
            <a:r>
              <a:rPr lang="zh-CN" altLang="en-US" sz="1400" dirty="0" smtClean="0"/>
              <a:t>字符间距</a:t>
            </a:r>
            <a:r>
              <a:rPr lang="en-US" altLang="zh-CN" sz="1400" dirty="0" smtClean="0"/>
              <a:t>6px</a:t>
            </a:r>
            <a:r>
              <a:rPr lang="zh-CN" altLang="en-US" sz="1400" dirty="0" smtClean="0"/>
              <a:t>、行高</a:t>
            </a:r>
            <a:r>
              <a:rPr lang="en-US" altLang="zh-CN" sz="1400" dirty="0" smtClean="0"/>
              <a:t>2em</a:t>
            </a:r>
            <a:r>
              <a:rPr lang="zh-CN" altLang="en-US" sz="1400" dirty="0" smtClean="0"/>
              <a:t>、首行缩进</a:t>
            </a:r>
            <a:r>
              <a:rPr lang="en-US" altLang="zh-CN" sz="1400" dirty="0" smtClean="0"/>
              <a:t>4em</a:t>
            </a:r>
            <a:r>
              <a:rPr lang="zh-CN" altLang="en-US" sz="1400" dirty="0" smtClean="0"/>
              <a:t>、单词间距</a:t>
            </a:r>
            <a:r>
              <a:rPr lang="en-US" altLang="zh-CN" sz="1400" dirty="0" smtClean="0"/>
              <a:t>10px]</a:t>
            </a:r>
            <a:r>
              <a:rPr lang="zh-CN" altLang="en-US" sz="1400" dirty="0" smtClean="0"/>
              <a:t>昨天上午，南京国际博览中心金陵会议中心内欢声笑语，春意盎然，省委、省政府在这里举行春节团拜会。</a:t>
            </a:r>
            <a:r>
              <a:rPr lang="en-US" altLang="zh-CN" sz="1400" dirty="0" smtClean="0"/>
              <a:t>Chinese leader Xi </a:t>
            </a:r>
            <a:r>
              <a:rPr lang="en-US" altLang="zh-CN" sz="1400" dirty="0" err="1" smtClean="0"/>
              <a:t>Jinping</a:t>
            </a:r>
            <a:r>
              <a:rPr lang="en-US" altLang="zh-CN" sz="1400" dirty="0" smtClean="0"/>
              <a:t> has urged the Communist Party of China (CPC) to be more tolerant of criticism and receptive to the views of non-communists.&lt;/p&gt; </a:t>
            </a:r>
          </a:p>
          <a:p>
            <a:pPr>
              <a:lnSpc>
                <a:spcPts val="1400"/>
              </a:lnSpc>
            </a:pPr>
            <a:r>
              <a:rPr lang="en-US" altLang="zh-CN" sz="1400" dirty="0" smtClean="0"/>
              <a:t>&lt;/body&gt;&lt;/html&gt;</a:t>
            </a:r>
            <a:endParaRPr lang="zh-CN" altLang="en-US" sz="1400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831867"/>
            <a:ext cx="5276850" cy="284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21054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7.1.4 -7.1.5 CSS</a:t>
            </a:r>
            <a:r>
              <a:rPr lang="zh-CN" altLang="en-US" dirty="0" smtClean="0"/>
              <a:t>的优势及编辑方法 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9151"/>
            <a:ext cx="8509000" cy="3810000"/>
          </a:xfrm>
        </p:spPr>
        <p:txBody>
          <a:bodyPr/>
          <a:lstStyle/>
          <a:p>
            <a:pPr indent="182563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b="1" dirty="0" smtClean="0"/>
              <a:t>2</a:t>
            </a:r>
            <a:r>
              <a:rPr lang="en-US" altLang="zh-CN" b="1" dirty="0"/>
              <a:t>.</a:t>
            </a:r>
            <a:r>
              <a:rPr lang="zh-CN" altLang="en-US" b="1" dirty="0"/>
              <a:t>加强了网页的</a:t>
            </a:r>
            <a:r>
              <a:rPr lang="zh-CN" altLang="en-US" b="1" dirty="0" smtClean="0"/>
              <a:t>表现力</a:t>
            </a:r>
            <a:endParaRPr lang="en-US" altLang="zh-CN" b="1" dirty="0" smtClean="0"/>
          </a:p>
          <a:p>
            <a:pPr indent="182563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000" dirty="0" smtClean="0"/>
              <a:t>    CSS</a:t>
            </a:r>
            <a:r>
              <a:rPr lang="zh-CN" altLang="en-US" sz="2000" dirty="0"/>
              <a:t>样式属性提供了比</a:t>
            </a:r>
            <a:r>
              <a:rPr lang="en-US" altLang="zh-CN" sz="2000" dirty="0"/>
              <a:t>HTML</a:t>
            </a:r>
            <a:r>
              <a:rPr lang="zh-CN" altLang="en-US" sz="2000" dirty="0"/>
              <a:t>更多的格式设计功能。例如</a:t>
            </a:r>
            <a:r>
              <a:rPr lang="zh-CN" altLang="en-US" sz="2000" dirty="0" smtClean="0"/>
              <a:t>，去掉网页超级链接</a:t>
            </a:r>
            <a:r>
              <a:rPr lang="zh-CN" altLang="en-US" sz="2000" dirty="0"/>
              <a:t>的</a:t>
            </a:r>
            <a:r>
              <a:rPr lang="zh-CN" altLang="en-US" sz="2000" dirty="0" smtClean="0"/>
              <a:t>下划线、给文字</a:t>
            </a:r>
            <a:r>
              <a:rPr lang="zh-CN" altLang="en-US" sz="2000" dirty="0"/>
              <a:t>添加</a:t>
            </a:r>
            <a:r>
              <a:rPr lang="zh-CN" altLang="en-US" sz="2000" dirty="0" smtClean="0"/>
              <a:t>阴影等</a:t>
            </a:r>
            <a:r>
              <a:rPr lang="zh-CN" altLang="en-US" sz="2000" dirty="0"/>
              <a:t>。</a:t>
            </a:r>
          </a:p>
          <a:p>
            <a:pPr indent="182563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b="1" dirty="0"/>
              <a:t>3.</a:t>
            </a:r>
            <a:r>
              <a:rPr lang="zh-CN" altLang="en-US" b="1" dirty="0"/>
              <a:t>增强了</a:t>
            </a:r>
            <a:r>
              <a:rPr lang="zh-CN" altLang="en-US" b="1" dirty="0" smtClean="0"/>
              <a:t>网站风格的</a:t>
            </a:r>
            <a:r>
              <a:rPr lang="zh-CN" altLang="en-US" b="1" dirty="0"/>
              <a:t>一致性</a:t>
            </a:r>
          </a:p>
          <a:p>
            <a:pPr>
              <a:buFont typeface="Wingdings" pitchFamily="2" charset="2"/>
              <a:buNone/>
              <a:defRPr/>
            </a:pPr>
            <a:r>
              <a:rPr lang="zh-CN" altLang="en-US" sz="2000" dirty="0"/>
              <a:t>	</a:t>
            </a:r>
            <a:r>
              <a:rPr lang="zh-CN" altLang="en-US" sz="2000" dirty="0" smtClean="0"/>
              <a:t>        </a:t>
            </a:r>
            <a:r>
              <a:rPr lang="en-US" altLang="zh-CN" sz="2000" dirty="0" smtClean="0"/>
              <a:t>CSS</a:t>
            </a:r>
            <a:r>
              <a:rPr lang="zh-CN" altLang="en-US" sz="2000" dirty="0"/>
              <a:t>样式定义到样式表文件中</a:t>
            </a:r>
            <a:r>
              <a:rPr lang="zh-CN" altLang="en-US" sz="2000" dirty="0" smtClean="0"/>
              <a:t>，在多个网页</a:t>
            </a:r>
            <a:r>
              <a:rPr lang="zh-CN" altLang="en-US" sz="2000" dirty="0"/>
              <a:t>中同时应用样式表文件中的样式，就确保了多个网页具有一致的</a:t>
            </a:r>
            <a:r>
              <a:rPr lang="zh-CN" altLang="en-US" sz="2000" dirty="0" smtClean="0"/>
              <a:t>格式。可以</a:t>
            </a:r>
            <a:r>
              <a:rPr lang="zh-CN" altLang="en-US" sz="2000" dirty="0"/>
              <a:t>随时更新样式表</a:t>
            </a:r>
            <a:r>
              <a:rPr lang="zh-CN" altLang="en-US" sz="2000" dirty="0" smtClean="0"/>
              <a:t>文件，改变网站风格。大大</a:t>
            </a:r>
            <a:r>
              <a:rPr lang="zh-CN" altLang="en-US" sz="2000" dirty="0"/>
              <a:t>降低了网站的开发与维护工作。 </a:t>
            </a:r>
            <a:endParaRPr lang="en-US" altLang="zh-CN" sz="2000" dirty="0" smtClean="0"/>
          </a:p>
          <a:p>
            <a:pPr>
              <a:defRPr/>
            </a:pPr>
            <a:r>
              <a:rPr lang="en-US" altLang="zh-CN" dirty="0" smtClean="0"/>
              <a:t>CSS</a:t>
            </a:r>
            <a:r>
              <a:rPr lang="zh-CN" altLang="en-US" dirty="0" smtClean="0"/>
              <a:t>编辑方法</a:t>
            </a:r>
            <a:endParaRPr lang="en-US" altLang="zh-CN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altLang="zh-CN" dirty="0" smtClean="0"/>
              <a:t>     1.</a:t>
            </a:r>
            <a:r>
              <a:rPr lang="zh-CN" altLang="en-US" dirty="0" smtClean="0"/>
              <a:t>写在</a:t>
            </a:r>
            <a:r>
              <a:rPr lang="en-US" altLang="zh-CN" dirty="0" smtClean="0"/>
              <a:t>HTML</a:t>
            </a:r>
            <a:r>
              <a:rPr lang="zh-CN" altLang="en-US" dirty="0" smtClean="0"/>
              <a:t>文件里；</a:t>
            </a:r>
            <a:endParaRPr lang="en-US" altLang="zh-CN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altLang="zh-CN" dirty="0"/>
              <a:t> </a:t>
            </a:r>
            <a:r>
              <a:rPr lang="en-US" altLang="zh-CN" dirty="0" smtClean="0"/>
              <a:t>    2.</a:t>
            </a:r>
            <a:r>
              <a:rPr lang="zh-CN" altLang="en-US" dirty="0" smtClean="0"/>
              <a:t>写在独立的</a:t>
            </a:r>
            <a:r>
              <a:rPr lang="en-US" altLang="zh-CN" dirty="0" smtClean="0"/>
              <a:t>*.CSS</a:t>
            </a:r>
            <a:r>
              <a:rPr lang="zh-CN" altLang="en-US" dirty="0" smtClean="0"/>
              <a:t>文件里。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设置文字装饰及大小写转换案例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819151"/>
            <a:ext cx="8509000" cy="3810000"/>
          </a:xfrm>
        </p:spPr>
        <p:txBody>
          <a:bodyPr/>
          <a:lstStyle/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&lt;!-- edu_9_3_2.html --&gt;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&lt;!</a:t>
            </a:r>
            <a:r>
              <a:rPr lang="en-US" altLang="zh-CN" sz="1400" dirty="0" err="1"/>
              <a:t>doctype</a:t>
            </a:r>
            <a:r>
              <a:rPr lang="en-US" altLang="zh-CN" sz="1400" dirty="0"/>
              <a:t> html&gt;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&lt;html </a:t>
            </a:r>
            <a:r>
              <a:rPr lang="en-US" altLang="zh-CN" sz="1400" dirty="0" err="1"/>
              <a:t>lang</a:t>
            </a:r>
            <a:r>
              <a:rPr lang="en-US" altLang="zh-CN" sz="1400" dirty="0"/>
              <a:t>="en"&gt;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&lt;head&gt;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&lt;meta </a:t>
            </a:r>
            <a:r>
              <a:rPr lang="en-US" altLang="zh-CN" sz="1400" dirty="0" err="1"/>
              <a:t>charset</a:t>
            </a:r>
            <a:r>
              <a:rPr lang="en-US" altLang="zh-CN" sz="1400" dirty="0"/>
              <a:t>="UTF-8"&gt;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&lt;title&gt; </a:t>
            </a:r>
            <a:r>
              <a:rPr lang="zh-CN" altLang="en-US" sz="1400" dirty="0"/>
              <a:t>设置文字装饰及大小写转换</a:t>
            </a:r>
            <a:r>
              <a:rPr lang="en-US" altLang="zh-CN" sz="1400" dirty="0"/>
              <a:t>&lt;/title&gt;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&lt;style type="text/</a:t>
            </a:r>
            <a:r>
              <a:rPr lang="en-US" altLang="zh-CN" sz="1400" dirty="0" err="1"/>
              <a:t>css</a:t>
            </a:r>
            <a:r>
              <a:rPr lang="en-US" altLang="zh-CN" sz="1400" dirty="0"/>
              <a:t>"&gt;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h3{text-align:center;color:#3300ff;}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hr{color:#660066;}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#p1{text-</a:t>
            </a:r>
            <a:r>
              <a:rPr lang="en-US" altLang="zh-CN" sz="1400" dirty="0" err="1"/>
              <a:t>decoration:underline;text-transform:capitalize</a:t>
            </a:r>
            <a:r>
              <a:rPr lang="en-US" altLang="zh-CN" sz="1400" dirty="0"/>
              <a:t>;}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#p2{text-</a:t>
            </a:r>
            <a:r>
              <a:rPr lang="en-US" altLang="zh-CN" sz="1400" dirty="0" err="1"/>
              <a:t>decoration:line-through;text-transform:lowercase</a:t>
            </a:r>
            <a:r>
              <a:rPr lang="en-US" altLang="zh-CN" sz="1400" dirty="0"/>
              <a:t>;}	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#p3{text-</a:t>
            </a:r>
            <a:r>
              <a:rPr lang="en-US" altLang="zh-CN" sz="1400" dirty="0" err="1"/>
              <a:t>decoration:overline;text-transform:uppercase</a:t>
            </a:r>
            <a:r>
              <a:rPr lang="en-US" altLang="zh-CN" sz="1400" dirty="0"/>
              <a:t>;}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&lt;/style&gt;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&lt;/head&gt; 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&lt;body&gt;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&lt;h3&gt;</a:t>
            </a:r>
            <a:r>
              <a:rPr lang="zh-CN" altLang="en-US" sz="1400" dirty="0"/>
              <a:t>设置文字装饰及大小写转换</a:t>
            </a:r>
            <a:r>
              <a:rPr lang="en-US" altLang="zh-CN" sz="1400" dirty="0"/>
              <a:t>&lt;/h3&gt;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&lt;hr&gt;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&lt;p id="p1"&gt;[</a:t>
            </a:r>
            <a:r>
              <a:rPr lang="zh-CN" altLang="en-US" sz="1400" dirty="0"/>
              <a:t>文字下划线、首字母大写</a:t>
            </a:r>
            <a:r>
              <a:rPr lang="en-US" altLang="zh-CN" sz="1400" dirty="0"/>
              <a:t>capitalize]Chinese leader Xi </a:t>
            </a:r>
            <a:r>
              <a:rPr lang="en-US" altLang="zh-CN" sz="1400" dirty="0" err="1"/>
              <a:t>Jinping</a:t>
            </a:r>
            <a:r>
              <a:rPr lang="en-US" altLang="zh-CN" sz="1400" dirty="0"/>
              <a:t> has urged the Communist Party of China (CPC) to be more tolerant of criticism and receptive to the views of non-communists.&lt;/p&gt;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9236465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设置文字装饰及大小写转换案例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819151"/>
            <a:ext cx="8509000" cy="1371599"/>
          </a:xfrm>
        </p:spPr>
        <p:txBody>
          <a:bodyPr/>
          <a:lstStyle/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&lt;p id="p2"&gt;[</a:t>
            </a:r>
            <a:r>
              <a:rPr lang="zh-CN" altLang="en-US" sz="1400" dirty="0"/>
              <a:t>文字删除线、字母小写</a:t>
            </a:r>
            <a:r>
              <a:rPr lang="en-US" altLang="zh-CN" sz="1400" dirty="0"/>
              <a:t>lowercase]Chinese leader Xi </a:t>
            </a:r>
            <a:r>
              <a:rPr lang="en-US" altLang="zh-CN" sz="1400" dirty="0" err="1"/>
              <a:t>Jinping</a:t>
            </a:r>
            <a:r>
              <a:rPr lang="en-US" altLang="zh-CN" sz="1400" dirty="0"/>
              <a:t> has urged the Communist Party of China (CPC) to be more tolerant of criticism and receptive to the views of non-communists.&lt;/p&gt;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&lt;p id="p3"&gt;[</a:t>
            </a:r>
            <a:r>
              <a:rPr lang="zh-CN" altLang="en-US" sz="1400" dirty="0"/>
              <a:t>文字上划线、字母大写</a:t>
            </a:r>
            <a:r>
              <a:rPr lang="en-US" altLang="zh-CN" sz="1400" dirty="0"/>
              <a:t>uppercase]Chinese leader Xi </a:t>
            </a:r>
            <a:r>
              <a:rPr lang="en-US" altLang="zh-CN" sz="1400" dirty="0" err="1"/>
              <a:t>Jinping</a:t>
            </a:r>
            <a:r>
              <a:rPr lang="en-US" altLang="zh-CN" sz="1400" dirty="0"/>
              <a:t> has urged the Communist Party of China (CPC) to be more tolerant of criticism and receptive to the views of non-communists.&lt;/p&gt;</a:t>
            </a:r>
          </a:p>
          <a:p>
            <a: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&lt;/body</a:t>
            </a:r>
            <a:r>
              <a:rPr lang="en-US" altLang="zh-CN" sz="1400" dirty="0" smtClean="0"/>
              <a:t>&gt;&lt;/</a:t>
            </a:r>
            <a:r>
              <a:rPr lang="en-US" altLang="zh-CN" sz="1400" dirty="0"/>
              <a:t>html&gt;</a:t>
            </a:r>
            <a:endParaRPr lang="zh-CN" altLang="en-US" sz="1400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90750"/>
            <a:ext cx="6296025" cy="251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606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设</a:t>
            </a:r>
            <a:r>
              <a:rPr lang="zh-CN" altLang="en-US" dirty="0" smtClean="0"/>
              <a:t>置内容对齐方式案例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819150"/>
            <a:ext cx="8509000" cy="3886199"/>
          </a:xfrm>
        </p:spPr>
        <p:txBody>
          <a:bodyPr/>
          <a:lstStyle/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&lt;!-- edu_9_3_3.html --&gt;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&lt;!</a:t>
            </a:r>
            <a:r>
              <a:rPr lang="en-US" altLang="zh-CN" sz="1400" dirty="0" err="1"/>
              <a:t>doctype</a:t>
            </a:r>
            <a:r>
              <a:rPr lang="en-US" altLang="zh-CN" sz="1400" dirty="0"/>
              <a:t> html&gt;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&lt;html </a:t>
            </a:r>
            <a:r>
              <a:rPr lang="en-US" altLang="zh-CN" sz="1400" dirty="0" err="1"/>
              <a:t>lang</a:t>
            </a:r>
            <a:r>
              <a:rPr lang="en-US" altLang="zh-CN" sz="1400" dirty="0"/>
              <a:t>="en"&gt;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 &lt;head</a:t>
            </a:r>
            <a:r>
              <a:rPr lang="en-US" altLang="zh-CN" sz="1400" dirty="0" smtClean="0"/>
              <a:t>&gt;  </a:t>
            </a:r>
            <a:r>
              <a:rPr lang="en-US" altLang="zh-CN" sz="1400" dirty="0"/>
              <a:t>&lt;meta </a:t>
            </a:r>
            <a:r>
              <a:rPr lang="en-US" altLang="zh-CN" sz="1400" dirty="0" err="1"/>
              <a:t>charset</a:t>
            </a:r>
            <a:r>
              <a:rPr lang="en-US" altLang="zh-CN" sz="1400" dirty="0"/>
              <a:t>="UTF-8"&gt; 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	&lt;title&gt; </a:t>
            </a:r>
            <a:r>
              <a:rPr lang="zh-CN" altLang="en-US" sz="1400" dirty="0"/>
              <a:t>设置水平与垂直对齐方式</a:t>
            </a:r>
            <a:r>
              <a:rPr lang="en-US" altLang="zh-CN" sz="1400" dirty="0"/>
              <a:t>&lt;/title&gt;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 &lt;style type="text/</a:t>
            </a:r>
            <a:r>
              <a:rPr lang="en-US" altLang="zh-CN" sz="1400" dirty="0" err="1"/>
              <a:t>css</a:t>
            </a:r>
            <a:r>
              <a:rPr lang="en-US" altLang="zh-CN" sz="1400" dirty="0"/>
              <a:t>"&gt;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	h3{text-align:center;color:#3300ff;}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	hr{color:#660066;}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	#div1{margin:10px;width:700px;height:60px;background:#ccffcc;text-indent:2em;text-align:left;}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	#div2{margin:10px;width:700px;height:60px;background:#ffffcc;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	text-indent:2em;text-align:center;}	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	#div3{margin:10px;width:700px;height:60px;background:#99ff99;text-indent:2em;text-align:right;}	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	</a:t>
            </a:r>
            <a:r>
              <a:rPr lang="en-US" altLang="zh-CN" sz="1400" dirty="0" err="1"/>
              <a:t>img</a:t>
            </a:r>
            <a:r>
              <a:rPr lang="en-US" altLang="zh-CN" sz="1400" dirty="0"/>
              <a:t>{width:50px;height:50px;}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	#img1{vertical-</a:t>
            </a:r>
            <a:r>
              <a:rPr lang="en-US" altLang="zh-CN" sz="1400" dirty="0" err="1"/>
              <a:t>align:text</a:t>
            </a:r>
            <a:r>
              <a:rPr lang="en-US" altLang="zh-CN" sz="1400" dirty="0"/>
              <a:t>-top;}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	#img2{vertical-</a:t>
            </a:r>
            <a:r>
              <a:rPr lang="en-US" altLang="zh-CN" sz="1400" dirty="0" err="1"/>
              <a:t>align:middle</a:t>
            </a:r>
            <a:r>
              <a:rPr lang="en-US" altLang="zh-CN" sz="1400" dirty="0"/>
              <a:t>;}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	#img3{vertical-</a:t>
            </a:r>
            <a:r>
              <a:rPr lang="en-US" altLang="zh-CN" sz="1400" dirty="0" err="1"/>
              <a:t>align:text</a:t>
            </a:r>
            <a:r>
              <a:rPr lang="en-US" altLang="zh-CN" sz="1400" dirty="0"/>
              <a:t>-bottom;}	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 &lt;/style&gt;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 &lt;/head&gt; 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 &lt;body&gt;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 &lt;h3&gt;</a:t>
            </a:r>
            <a:r>
              <a:rPr lang="zh-CN" altLang="en-US" sz="1400" dirty="0"/>
              <a:t>设置水平与垂直对齐方式</a:t>
            </a:r>
            <a:r>
              <a:rPr lang="en-US" altLang="zh-CN" sz="1400" dirty="0"/>
              <a:t>&lt;/h3</a:t>
            </a:r>
            <a:r>
              <a:rPr lang="en-US" altLang="zh-CN" sz="1400" dirty="0" smtClean="0"/>
              <a:t>&gt;&lt;</a:t>
            </a:r>
            <a:r>
              <a:rPr lang="en-US" altLang="zh-CN" sz="1400" dirty="0"/>
              <a:t>hr</a:t>
            </a:r>
            <a:r>
              <a:rPr lang="en-US" altLang="zh-CN" sz="1400" dirty="0" smtClean="0"/>
              <a:t>&gt;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 </a:t>
            </a:r>
            <a:r>
              <a:rPr lang="en-US" altLang="zh-CN" sz="1400" dirty="0"/>
              <a:t>&lt;div id="div1" class=""&gt;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&lt;</a:t>
            </a:r>
            <a:r>
              <a:rPr lang="en-US" altLang="zh-CN" sz="1400" dirty="0"/>
              <a:t>p&gt;[</a:t>
            </a:r>
            <a:r>
              <a:rPr lang="zh-CN" altLang="en-US" sz="1400" dirty="0"/>
              <a:t>文字水平居左，图像居顶部</a:t>
            </a:r>
            <a:r>
              <a:rPr lang="en-US" altLang="zh-CN" sz="1400" dirty="0"/>
              <a:t>]</a:t>
            </a:r>
            <a:r>
              <a:rPr lang="zh-CN" altLang="en-US" sz="1400" dirty="0"/>
              <a:t>这是一幅</a:t>
            </a:r>
            <a:r>
              <a:rPr lang="en-US" altLang="zh-CN" sz="1400" dirty="0"/>
              <a:t>&lt;</a:t>
            </a:r>
            <a:r>
              <a:rPr lang="en-US" altLang="zh-CN" sz="1400" dirty="0" err="1"/>
              <a:t>img</a:t>
            </a:r>
            <a:r>
              <a:rPr lang="en-US" altLang="zh-CN" sz="1400" dirty="0"/>
              <a:t> id</a:t>
            </a:r>
            <a:r>
              <a:rPr lang="en-US" altLang="zh-CN" sz="1400" dirty="0" smtClean="0"/>
              <a:t>=“img1” </a:t>
            </a:r>
            <a:r>
              <a:rPr lang="en-US" altLang="zh-CN" sz="1400" dirty="0" err="1"/>
              <a:t>src</a:t>
            </a:r>
            <a:r>
              <a:rPr lang="en-US" altLang="zh-CN" sz="1400" dirty="0" smtClean="0"/>
              <a:t>=“</a:t>
            </a:r>
            <a:r>
              <a:rPr lang="en-US" altLang="zh-CN" sz="1400" dirty="0" err="1" smtClean="0"/>
              <a:t>eg_cute.gif</a:t>
            </a:r>
            <a:r>
              <a:rPr lang="en-US" altLang="zh-CN" sz="1400" dirty="0" smtClean="0"/>
              <a:t>"&gt;</a:t>
            </a:r>
            <a:r>
              <a:rPr lang="zh-CN" altLang="en-US" sz="1400" dirty="0"/>
              <a:t>位于段落中的图像</a:t>
            </a:r>
            <a:r>
              <a:rPr lang="zh-CN" altLang="en-US" sz="1400" dirty="0" smtClean="0"/>
              <a:t>。</a:t>
            </a:r>
            <a:r>
              <a:rPr lang="en-US" altLang="zh-CN" sz="1400" dirty="0" smtClean="0"/>
              <a:t>/</a:t>
            </a:r>
            <a:r>
              <a:rPr lang="en-US" altLang="zh-CN" sz="1400" dirty="0"/>
              <a:t>p&gt;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	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6005018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设置内容对齐方式案例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819151"/>
            <a:ext cx="8509000" cy="1447799"/>
          </a:xfrm>
        </p:spPr>
        <p:txBody>
          <a:bodyPr/>
          <a:lstStyle/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&lt;/</a:t>
            </a:r>
            <a:r>
              <a:rPr lang="en-US" altLang="zh-CN" sz="1400" dirty="0"/>
              <a:t>div&gt;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&lt;div id="div2" class=""&gt;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	&lt;p&gt;[</a:t>
            </a:r>
            <a:r>
              <a:rPr lang="zh-CN" altLang="en-US" sz="1400" dirty="0"/>
              <a:t>文字水平居中，图像居中部</a:t>
            </a:r>
            <a:r>
              <a:rPr lang="en-US" altLang="zh-CN" sz="1400" dirty="0"/>
              <a:t>]</a:t>
            </a:r>
            <a:r>
              <a:rPr lang="zh-CN" altLang="en-US" sz="1400" dirty="0"/>
              <a:t>这是一幅</a:t>
            </a:r>
            <a:r>
              <a:rPr lang="en-US" altLang="zh-CN" sz="1400" dirty="0"/>
              <a:t>&lt;</a:t>
            </a:r>
            <a:r>
              <a:rPr lang="en-US" altLang="zh-CN" sz="1400" dirty="0" err="1"/>
              <a:t>img</a:t>
            </a:r>
            <a:r>
              <a:rPr lang="en-US" altLang="zh-CN" sz="1400" dirty="0"/>
              <a:t> id="img2" </a:t>
            </a:r>
            <a:r>
              <a:rPr lang="en-US" altLang="zh-CN" sz="1400" dirty="0" err="1"/>
              <a:t>src</a:t>
            </a:r>
            <a:r>
              <a:rPr lang="en-US" altLang="zh-CN" sz="1400" dirty="0"/>
              <a:t>="</a:t>
            </a:r>
            <a:r>
              <a:rPr lang="en-US" altLang="zh-CN" sz="1400" dirty="0" err="1"/>
              <a:t>eg_cute.gif</a:t>
            </a:r>
            <a:r>
              <a:rPr lang="en-US" altLang="zh-CN" sz="1400" dirty="0"/>
              <a:t>"&gt;</a:t>
            </a:r>
            <a:r>
              <a:rPr lang="zh-CN" altLang="en-US" sz="1400" dirty="0"/>
              <a:t>位于段落中的图像。</a:t>
            </a:r>
            <a:r>
              <a:rPr lang="en-US" altLang="zh-CN" sz="1400" dirty="0"/>
              <a:t>&lt;/p&gt;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&lt;/div&gt;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&lt;div id="div3" class=""&gt;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	&lt;p&gt;[</a:t>
            </a:r>
            <a:r>
              <a:rPr lang="zh-CN" altLang="en-US" sz="1400" dirty="0"/>
              <a:t>文字水平居右，图像居底部</a:t>
            </a:r>
            <a:r>
              <a:rPr lang="en-US" altLang="zh-CN" sz="1400" dirty="0"/>
              <a:t>]</a:t>
            </a:r>
            <a:r>
              <a:rPr lang="zh-CN" altLang="en-US" sz="1400" dirty="0"/>
              <a:t>这是一幅</a:t>
            </a:r>
            <a:r>
              <a:rPr lang="en-US" altLang="zh-CN" sz="1400" dirty="0"/>
              <a:t>&lt;</a:t>
            </a:r>
            <a:r>
              <a:rPr lang="en-US" altLang="zh-CN" sz="1400" dirty="0" err="1"/>
              <a:t>img</a:t>
            </a:r>
            <a:r>
              <a:rPr lang="en-US" altLang="zh-CN" sz="1400" dirty="0"/>
              <a:t> id="img3" </a:t>
            </a:r>
            <a:r>
              <a:rPr lang="en-US" altLang="zh-CN" sz="1400" dirty="0" err="1"/>
              <a:t>src</a:t>
            </a:r>
            <a:r>
              <a:rPr lang="en-US" altLang="zh-CN" sz="1400" dirty="0"/>
              <a:t>="</a:t>
            </a:r>
            <a:r>
              <a:rPr lang="en-US" altLang="zh-CN" sz="1400" dirty="0" err="1"/>
              <a:t>eg_cute.gif</a:t>
            </a:r>
            <a:r>
              <a:rPr lang="en-US" altLang="zh-CN" sz="1400" dirty="0"/>
              <a:t>"&gt;</a:t>
            </a:r>
            <a:r>
              <a:rPr lang="zh-CN" altLang="en-US" sz="1400" dirty="0"/>
              <a:t>位于段落中的图像。</a:t>
            </a:r>
            <a:r>
              <a:rPr lang="en-US" altLang="zh-CN" sz="1400" dirty="0"/>
              <a:t>&lt;/p</a:t>
            </a:r>
            <a:r>
              <a:rPr lang="en-US" altLang="zh-CN" sz="1400" dirty="0" smtClean="0"/>
              <a:t>&gt;&lt;/</a:t>
            </a:r>
            <a:r>
              <a:rPr lang="en-US" altLang="zh-CN" sz="1400" dirty="0"/>
              <a:t>div&gt;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 &lt;/body</a:t>
            </a:r>
            <a:r>
              <a:rPr lang="en-US" altLang="zh-CN" sz="1400" dirty="0" smtClean="0"/>
              <a:t>&gt;&lt;/</a:t>
            </a:r>
            <a:r>
              <a:rPr lang="en-US" altLang="zh-CN" sz="1400" dirty="0"/>
              <a:t>html&gt;</a:t>
            </a:r>
            <a:endParaRPr lang="zh-CN" altLang="en-US" sz="1400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353984"/>
            <a:ext cx="4462463" cy="235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583622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9.4  CSS</a:t>
            </a:r>
            <a:r>
              <a:rPr lang="zh-CN" altLang="en-US" dirty="0" smtClean="0"/>
              <a:t>颜色与</a:t>
            </a:r>
            <a:r>
              <a:rPr lang="zh-CN" altLang="en-US" dirty="0"/>
              <a:t>背景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33400" y="810817"/>
            <a:ext cx="8474075" cy="1017984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       网页设计中结构和内容仅是一方面，没有色彩的页面再精致也很难吸引人。</a:t>
            </a:r>
            <a:r>
              <a:rPr lang="en-US" dirty="0" smtClean="0"/>
              <a:t>CSS</a:t>
            </a:r>
            <a:r>
              <a:rPr lang="zh-CN" altLang="en-US" dirty="0" smtClean="0"/>
              <a:t>中对于色彩、图像的设置也比较丰富和功能也很强大。</a:t>
            </a:r>
          </a:p>
          <a:p>
            <a:endParaRPr lang="zh-CN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057401"/>
            <a:ext cx="5410200" cy="22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圆角矩形标注 5"/>
          <p:cNvSpPr/>
          <p:nvPr/>
        </p:nvSpPr>
        <p:spPr bwMode="auto">
          <a:xfrm>
            <a:off x="762000" y="2286000"/>
            <a:ext cx="1981200" cy="1600200"/>
          </a:xfrm>
          <a:prstGeom prst="wedgeRoundRectCallout">
            <a:avLst>
              <a:gd name="adj1" fmla="val 73013"/>
              <a:gd name="adj2" fmla="val -32500"/>
              <a:gd name="adj3" fmla="val 16667"/>
            </a:avLst>
          </a:prstGeom>
          <a:solidFill>
            <a:srgbClr val="0000FA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1158875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49" charset="-122"/>
                <a:ea typeface="黑体" pitchFamily="49" charset="-122"/>
              </a:rPr>
              <a:t>巧妙地设置颜</a:t>
            </a:r>
            <a:endParaRPr kumimoji="0" lang="en-US" altLang="zh-CN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itchFamily="49" charset="-122"/>
              <a:ea typeface="黑体" pitchFamily="49" charset="-122"/>
            </a:endParaRPr>
          </a:p>
          <a:p>
            <a:pPr marR="0" algn="l" defTabSz="1158875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49" charset="-122"/>
                <a:ea typeface="黑体" pitchFamily="49" charset="-122"/>
              </a:rPr>
              <a:t>色与背景能够</a:t>
            </a:r>
            <a:endParaRPr kumimoji="0" lang="en-US" altLang="zh-CN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itchFamily="49" charset="-122"/>
              <a:ea typeface="黑体" pitchFamily="49" charset="-122"/>
            </a:endParaRPr>
          </a:p>
          <a:p>
            <a:pPr marR="0" algn="l" defTabSz="1158875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49" charset="-122"/>
                <a:ea typeface="黑体" pitchFamily="49" charset="-122"/>
              </a:rPr>
              <a:t>为网页增添色</a:t>
            </a:r>
            <a:endParaRPr kumimoji="0" lang="en-US" altLang="zh-CN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itchFamily="49" charset="-122"/>
              <a:ea typeface="黑体" pitchFamily="49" charset="-122"/>
            </a:endParaRPr>
          </a:p>
          <a:p>
            <a:pPr marR="0" algn="l" defTabSz="1158875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Wingdings" pitchFamily="2" charset="2"/>
              <a:buNone/>
              <a:tabLst/>
            </a:pPr>
            <a:r>
              <a:rPr kumimoji="0" lang="zh-CN" alt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49" charset="-122"/>
                <a:ea typeface="黑体" pitchFamily="49" charset="-122"/>
              </a:rPr>
              <a:t>彩</a:t>
            </a:r>
          </a:p>
        </p:txBody>
      </p:sp>
    </p:spTree>
    <p:extLst>
      <p:ext uri="{BB962C8B-B14F-4D97-AF65-F5344CB8AC3E}">
        <p14:creationId xmlns:p14="http://schemas.microsoft.com/office/powerpoint/2010/main" xmlns="" val="402257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9.4.1 </a:t>
            </a:r>
            <a:r>
              <a:rPr lang="zh-CN" altLang="en-US" dirty="0" smtClean="0"/>
              <a:t>颜色</a:t>
            </a:r>
            <a:r>
              <a:rPr lang="en-US" altLang="zh-CN" dirty="0" smtClean="0"/>
              <a:t>color</a:t>
            </a:r>
            <a:r>
              <a:rPr lang="zh-CN" altLang="en-US" dirty="0" smtClean="0"/>
              <a:t>属性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810816"/>
            <a:ext cx="8534400" cy="3792140"/>
          </a:xfrm>
          <a:prstGeom prst="rect">
            <a:avLst/>
          </a:prstGeom>
        </p:spPr>
        <p:txBody>
          <a:bodyPr/>
          <a:lstStyle/>
          <a:p>
            <a:pPr marR="0" lvl="0" algn="l" defTabSz="11588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      color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属性用于设置元素字体的色彩，该属性的语法比较简单，但取值比较多样，可以是颜色名称、函数、十六进制数等形式。</a:t>
            </a:r>
          </a:p>
          <a:p>
            <a:pPr marL="0" marR="0" lvl="1" indent="536575" algn="l" defTabSz="11588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颜色名称。使用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red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、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blue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、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yellow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等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CSS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预定义的表示颜色的参数。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CSS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预定义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17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种颜色，如下表所示。</a:t>
            </a:r>
          </a:p>
          <a:p>
            <a:pPr marL="0" marR="0" lvl="1" indent="536575" algn="l" defTabSz="11588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RGB()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函数。使用</a:t>
            </a:r>
            <a:r>
              <a:rPr kumimoji="0" lang="en-US" altLang="zh-CN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rgb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（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RRR, GGG, BBB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）或</a:t>
            </a:r>
            <a:r>
              <a:rPr kumimoji="0" lang="en-US" altLang="zh-CN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rgb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（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r%, g%, b%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）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,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字母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R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或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r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、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G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或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g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、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B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或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b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分别表示颜色分量红色、绿色、蓝色，前者参数的取值为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0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到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255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，后者参数的取值为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0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到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100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marL="0" marR="0" lvl="1" indent="536575" algn="l" defTabSz="11588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十六进制数。使用“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#RRGGBB”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或者“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#RGB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”的形式，其中每个位十六进制数从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0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到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F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取值，比如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#FFC0CB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表示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pink</a:t>
            </a: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xmlns="" val="5836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9.4.2 </a:t>
            </a:r>
            <a:r>
              <a:rPr lang="zh-CN" altLang="en-US" dirty="0" smtClean="0">
                <a:ea typeface="宋体" charset="-122"/>
              </a:rPr>
              <a:t>背景</a:t>
            </a:r>
            <a:r>
              <a:rPr lang="en-US" altLang="zh-CN" dirty="0" smtClean="0">
                <a:ea typeface="宋体" charset="-122"/>
              </a:rPr>
              <a:t>background</a:t>
            </a:r>
            <a:r>
              <a:rPr lang="zh-CN" altLang="en-US" dirty="0" smtClean="0">
                <a:ea typeface="宋体" charset="-122"/>
              </a:rPr>
              <a:t>属性</a:t>
            </a:r>
            <a:endParaRPr lang="zh-CN" altLang="zh-CN" dirty="0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1" y="742950"/>
            <a:ext cx="8534399" cy="3943350"/>
          </a:xfrm>
        </p:spPr>
        <p:txBody>
          <a:bodyPr/>
          <a:lstStyle/>
          <a:p>
            <a:pPr marL="0" lvl="1" indent="0">
              <a:lnSpc>
                <a:spcPts val="3200"/>
              </a:lnSpc>
              <a:buNone/>
            </a:pPr>
            <a:r>
              <a:rPr lang="zh-CN" altLang="en-US" dirty="0" smtClean="0"/>
              <a:t>用于设置指定元素的背景色、背景图案等。</a:t>
            </a:r>
            <a:endParaRPr lang="en-US" altLang="zh-CN" dirty="0" smtClean="0"/>
          </a:p>
          <a:p>
            <a:pPr marL="342900" lvl="1" indent="14288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 smtClean="0">
                <a:solidFill>
                  <a:srgbClr val="FF0000"/>
                </a:solidFill>
              </a:rPr>
              <a:t>1.background-color</a:t>
            </a:r>
            <a:r>
              <a:rPr lang="zh-CN" altLang="en-US" sz="1800" dirty="0" smtClean="0">
                <a:solidFill>
                  <a:srgbClr val="FF0000"/>
                </a:solidFill>
              </a:rPr>
              <a:t>：关键字 </a:t>
            </a:r>
            <a:r>
              <a:rPr lang="en-US" altLang="zh-CN" sz="1800" dirty="0" smtClean="0">
                <a:solidFill>
                  <a:srgbClr val="FF0000"/>
                </a:solidFill>
              </a:rPr>
              <a:t>|  RGB</a:t>
            </a:r>
            <a:r>
              <a:rPr lang="zh-CN" altLang="en-US" sz="1800" dirty="0" smtClean="0">
                <a:solidFill>
                  <a:srgbClr val="FF0000"/>
                </a:solidFill>
              </a:rPr>
              <a:t>值 </a:t>
            </a:r>
            <a:r>
              <a:rPr lang="en-US" altLang="zh-CN" sz="1800" dirty="0" smtClean="0">
                <a:solidFill>
                  <a:srgbClr val="FF0000"/>
                </a:solidFill>
              </a:rPr>
              <a:t>| </a:t>
            </a:r>
            <a:r>
              <a:rPr lang="en-US" altLang="zh-CN" sz="1800" i="1" dirty="0">
                <a:solidFill>
                  <a:srgbClr val="FF0000"/>
                </a:solidFill>
              </a:rPr>
              <a:t>transparent</a:t>
            </a:r>
          </a:p>
          <a:p>
            <a:pPr marL="342900" lvl="1" indent="14288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 smtClean="0">
                <a:solidFill>
                  <a:srgbClr val="FF0000"/>
                </a:solidFill>
              </a:rPr>
              <a:t>2.background-image : </a:t>
            </a:r>
            <a:r>
              <a:rPr lang="en-US" altLang="zh-CN" sz="1800" dirty="0" err="1" smtClean="0">
                <a:solidFill>
                  <a:srgbClr val="FF0000"/>
                </a:solidFill>
              </a:rPr>
              <a:t>url</a:t>
            </a:r>
            <a:r>
              <a:rPr lang="en-US" altLang="zh-CN" sz="1800" dirty="0" smtClean="0">
                <a:solidFill>
                  <a:srgbClr val="FF0000"/>
                </a:solidFill>
              </a:rPr>
              <a:t>(*.jpg) | none</a:t>
            </a:r>
          </a:p>
          <a:p>
            <a:pPr marL="342900" lvl="1" indent="14288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 smtClean="0">
                <a:solidFill>
                  <a:srgbClr val="FF0000"/>
                </a:solidFill>
              </a:rPr>
              <a:t>3.background-attachment : scroll | fixed</a:t>
            </a:r>
            <a:endParaRPr lang="zh-CN" altLang="en-US" sz="1800" dirty="0" smtClean="0">
              <a:solidFill>
                <a:srgbClr val="FF0000"/>
              </a:solidFill>
            </a:endParaRPr>
          </a:p>
          <a:p>
            <a:pPr marL="342900" indent="14288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 smtClean="0">
                <a:solidFill>
                  <a:srgbClr val="FF0000"/>
                </a:solidFill>
              </a:rPr>
              <a:t>4.background-repeat : repeat | repeat-x </a:t>
            </a:r>
            <a:r>
              <a:rPr lang="en-US" altLang="zh-CN" sz="1800" dirty="0">
                <a:solidFill>
                  <a:srgbClr val="FF0000"/>
                </a:solidFill>
              </a:rPr>
              <a:t>| repeat-y |no-repeat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pPr marL="342900" indent="14288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 smtClean="0">
                <a:solidFill>
                  <a:srgbClr val="FF0000"/>
                </a:solidFill>
              </a:rPr>
              <a:t>5.background-position:</a:t>
            </a:r>
            <a:r>
              <a:rPr lang="zh-CN" altLang="en-US" sz="1800" dirty="0" smtClean="0">
                <a:solidFill>
                  <a:srgbClr val="FF0000"/>
                </a:solidFill>
              </a:rPr>
              <a:t>百分比 </a:t>
            </a:r>
            <a:r>
              <a:rPr lang="en-US" altLang="zh-CN" sz="1800" dirty="0" smtClean="0">
                <a:solidFill>
                  <a:srgbClr val="FF0000"/>
                </a:solidFill>
              </a:rPr>
              <a:t>| </a:t>
            </a:r>
            <a:r>
              <a:rPr lang="zh-CN" altLang="en-US" sz="1800" dirty="0" smtClean="0">
                <a:solidFill>
                  <a:srgbClr val="FF0000"/>
                </a:solidFill>
              </a:rPr>
              <a:t>长度 </a:t>
            </a:r>
            <a:r>
              <a:rPr lang="en-US" altLang="zh-CN" sz="1800" dirty="0" smtClean="0">
                <a:solidFill>
                  <a:srgbClr val="FF0000"/>
                </a:solidFill>
              </a:rPr>
              <a:t>| </a:t>
            </a:r>
            <a:r>
              <a:rPr lang="zh-CN" altLang="en-US" sz="1800" dirty="0" smtClean="0">
                <a:solidFill>
                  <a:srgbClr val="FF0000"/>
                </a:solidFill>
              </a:rPr>
              <a:t>关键字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marL="342900" indent="14288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b="0" dirty="0" smtClean="0">
              <a:solidFill>
                <a:srgbClr val="FF0000"/>
              </a:solidFill>
            </a:endParaRPr>
          </a:p>
          <a:p>
            <a:pPr marL="0" indent="447675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b="0" dirty="0" smtClean="0"/>
              <a:t> 利用百分比和长度来设置图像位置时，都要指定两个值，并且这两个值都要用</a:t>
            </a:r>
            <a:r>
              <a:rPr lang="zh-CN" altLang="en-US" b="0" u="sng" dirty="0" smtClean="0"/>
              <a:t>空格分</a:t>
            </a:r>
            <a:r>
              <a:rPr lang="zh-CN" altLang="en-US" b="0" dirty="0" smtClean="0"/>
              <a:t>隔。</a:t>
            </a:r>
          </a:p>
          <a:p>
            <a:pPr marL="0" lvl="1" indent="447675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None/>
            </a:pPr>
            <a:r>
              <a:rPr lang="zh-CN" altLang="en-US" b="0" dirty="0" smtClean="0"/>
              <a:t>  关键字在水平方向的主要有</a:t>
            </a:r>
            <a:r>
              <a:rPr lang="en-US" altLang="zh-CN" b="0" dirty="0" smtClean="0"/>
              <a:t>left</a:t>
            </a:r>
            <a:r>
              <a:rPr lang="zh-CN" altLang="en-US" b="0" dirty="0" smtClean="0"/>
              <a:t>、</a:t>
            </a:r>
            <a:r>
              <a:rPr lang="en-US" altLang="zh-CN" b="0" dirty="0" smtClean="0">
                <a:solidFill>
                  <a:srgbClr val="FF0000"/>
                </a:solidFill>
              </a:rPr>
              <a:t>center</a:t>
            </a:r>
            <a:r>
              <a:rPr lang="zh-CN" altLang="en-US" b="0" dirty="0" smtClean="0"/>
              <a:t>、</a:t>
            </a:r>
            <a:r>
              <a:rPr lang="en-US" altLang="zh-CN" b="0" dirty="0" smtClean="0"/>
              <a:t>right</a:t>
            </a:r>
            <a:r>
              <a:rPr lang="zh-CN" altLang="en-US" b="0" dirty="0" smtClean="0"/>
              <a:t>，</a:t>
            </a:r>
          </a:p>
          <a:p>
            <a:pPr marL="0" lvl="1" indent="447675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None/>
            </a:pPr>
            <a:r>
              <a:rPr lang="zh-CN" altLang="en-US" b="0" dirty="0" smtClean="0"/>
              <a:t>  关键字在垂直方向的主要有</a:t>
            </a:r>
            <a:r>
              <a:rPr lang="en-US" altLang="zh-CN" b="0" dirty="0" smtClean="0"/>
              <a:t>top</a:t>
            </a:r>
            <a:r>
              <a:rPr lang="zh-CN" altLang="en-US" b="0" dirty="0" smtClean="0"/>
              <a:t>、</a:t>
            </a:r>
            <a:r>
              <a:rPr lang="en-US" altLang="zh-CN" b="0" dirty="0" smtClean="0">
                <a:solidFill>
                  <a:srgbClr val="FF0000"/>
                </a:solidFill>
              </a:rPr>
              <a:t>center</a:t>
            </a:r>
            <a:r>
              <a:rPr lang="zh-CN" altLang="en-US" b="0" dirty="0" smtClean="0"/>
              <a:t>、</a:t>
            </a:r>
            <a:r>
              <a:rPr lang="en-US" altLang="zh-CN" b="0" dirty="0" smtClean="0"/>
              <a:t>bottom</a:t>
            </a:r>
            <a:r>
              <a:rPr lang="zh-CN" altLang="en-US" b="0" dirty="0" smtClean="0"/>
              <a:t>。</a:t>
            </a:r>
            <a:endParaRPr lang="en-US" altLang="zh-CN" b="0" dirty="0" smtClean="0"/>
          </a:p>
          <a:p>
            <a:pPr lvl="1"/>
            <a:endParaRPr lang="zh-CN" altLang="en-US" sz="2000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98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9.4.2 </a:t>
            </a:r>
            <a:r>
              <a:rPr lang="zh-CN" altLang="en-US" dirty="0" smtClean="0">
                <a:ea typeface="宋体" charset="-122"/>
              </a:rPr>
              <a:t>背景</a:t>
            </a:r>
            <a:r>
              <a:rPr lang="en-US" altLang="zh-CN" dirty="0" smtClean="0">
                <a:latin typeface="+mj-ea"/>
              </a:rPr>
              <a:t>background</a:t>
            </a:r>
            <a:r>
              <a:rPr lang="zh-CN" altLang="en-US" dirty="0" smtClean="0">
                <a:latin typeface="+mj-ea"/>
              </a:rPr>
              <a:t>属性</a:t>
            </a:r>
            <a:r>
              <a:rPr lang="en-US" altLang="zh-CN" dirty="0" smtClean="0">
                <a:latin typeface="+mj-ea"/>
              </a:rPr>
              <a:t>-</a:t>
            </a:r>
            <a:r>
              <a:rPr lang="zh-CN" altLang="en-US" dirty="0" smtClean="0">
                <a:latin typeface="+mj-ea"/>
              </a:rPr>
              <a:t>案例</a:t>
            </a:r>
            <a:endParaRPr lang="zh-CN" altLang="en-US" dirty="0">
              <a:latin typeface="+mj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533401" y="742950"/>
            <a:ext cx="8534400" cy="3754874"/>
          </a:xfrm>
          <a:prstGeom prst="rect">
            <a:avLst/>
          </a:prstGeom>
          <a:noFill/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0000FA"/>
              </a:buClr>
              <a:buFont typeface="+mj-lt"/>
              <a:buAutoNum type="arabicPeriod"/>
            </a:pP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&lt;!-- edu_9_4_2.html --&gt;</a:t>
            </a:r>
          </a:p>
          <a:p>
            <a:pPr marL="342900" indent="-342900">
              <a:buClr>
                <a:srgbClr val="0000FA"/>
              </a:buClr>
              <a:buFont typeface="+mj-lt"/>
              <a:buAutoNum type="arabicPeriod"/>
            </a:pP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&lt;!</a:t>
            </a:r>
            <a:r>
              <a:rPr lang="en-US" altLang="zh-CN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doctype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html&gt;</a:t>
            </a:r>
          </a:p>
          <a:p>
            <a:pPr marL="342900" indent="-342900">
              <a:buClr>
                <a:srgbClr val="0000FA"/>
              </a:buClr>
              <a:buFont typeface="+mj-lt"/>
              <a:buAutoNum type="arabicPeriod"/>
            </a:pP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&lt;html </a:t>
            </a:r>
            <a:r>
              <a:rPr lang="en-US" altLang="zh-CN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lang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="en"&gt;</a:t>
            </a:r>
          </a:p>
          <a:p>
            <a:pPr marL="342900" indent="-342900">
              <a:buClr>
                <a:srgbClr val="0000FA"/>
              </a:buClr>
              <a:buFont typeface="+mj-lt"/>
              <a:buAutoNum type="arabicPeriod"/>
            </a:pP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&lt;head&gt;</a:t>
            </a:r>
          </a:p>
          <a:p>
            <a:pPr marL="342900" indent="-342900">
              <a:buClr>
                <a:srgbClr val="0000FA"/>
              </a:buClr>
              <a:buFont typeface="+mj-lt"/>
              <a:buAutoNum type="arabicPeriod"/>
            </a:pP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 &lt;meta charset="UTF-8"&gt;</a:t>
            </a:r>
          </a:p>
          <a:p>
            <a:pPr marL="342900" indent="-342900">
              <a:buClr>
                <a:srgbClr val="0000FA"/>
              </a:buClr>
              <a:buFont typeface="+mj-lt"/>
              <a:buAutoNum type="arabicPeriod"/>
            </a:pP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&lt;title&gt;</a:t>
            </a:r>
            <a:r>
              <a:rPr lang="zh-CN" altLang="en-US" sz="1400" dirty="0">
                <a:latin typeface="Verdana" pitchFamily="34" charset="0"/>
                <a:cs typeface="Verdana" pitchFamily="34" charset="0"/>
              </a:rPr>
              <a:t>设置背景图像、位置与附件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&lt;/title&gt;</a:t>
            </a:r>
          </a:p>
          <a:p>
            <a:pPr marL="342900" indent="-342900">
              <a:buClr>
                <a:srgbClr val="0000FA"/>
              </a:buClr>
              <a:buFont typeface="+mj-lt"/>
              <a:buAutoNum type="arabicPeriod"/>
            </a:pP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&lt;style type="text/</a:t>
            </a:r>
            <a:r>
              <a:rPr lang="en-US" altLang="zh-CN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css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"&gt;</a:t>
            </a:r>
          </a:p>
          <a:p>
            <a:pPr marL="342900" indent="-342900">
              <a:buClr>
                <a:srgbClr val="0000FA"/>
              </a:buClr>
              <a:buFont typeface="+mj-lt"/>
              <a:buAutoNum type="arabicPeriod"/>
            </a:pP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h3{color:#</a:t>
            </a:r>
            <a:r>
              <a:rPr lang="en-US" altLang="zh-CN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ffffff;background-color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:#6600ff;text-align:center;padding:10px;}</a:t>
            </a:r>
          </a:p>
          <a:p>
            <a:pPr marL="342900" indent="-342900">
              <a:buClr>
                <a:srgbClr val="0000FA"/>
              </a:buClr>
              <a:buFont typeface="+mj-lt"/>
              <a:buAutoNum type="arabicPeriod"/>
            </a:pP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#</a:t>
            </a:r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p1{</a:t>
            </a:r>
            <a:r>
              <a:rPr lang="en-US" altLang="zh-CN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background-image:url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("Header.jpg");</a:t>
            </a:r>
          </a:p>
          <a:p>
            <a:pPr marL="342900" indent="-342900">
              <a:buClr>
                <a:srgbClr val="0000FA"/>
              </a:buClr>
              <a:buFont typeface="+mj-lt"/>
              <a:buAutoNum type="arabicPeriod"/>
            </a:pPr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background-repeat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: no-repeat;</a:t>
            </a:r>
          </a:p>
          <a:p>
            <a:pPr marL="342900" indent="-342900">
              <a:buClr>
                <a:srgbClr val="0000FA"/>
              </a:buClr>
              <a:buFont typeface="+mj-lt"/>
              <a:buAutoNum type="arabicPeriod"/>
            </a:pPr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US" altLang="zh-CN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background-position:center</a:t>
            </a:r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center;}</a:t>
            </a:r>
          </a:p>
          <a:p>
            <a:pPr marL="342900" indent="-342900">
              <a:buClr>
                <a:srgbClr val="0000FA"/>
              </a:buClr>
              <a:buFont typeface="+mj-lt"/>
              <a:buAutoNum type="arabicPeriod"/>
            </a:pP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#</a:t>
            </a:r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p2{</a:t>
            </a:r>
            <a:r>
              <a:rPr lang="en-US" altLang="zh-CN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background-image:url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("cup.jpg");</a:t>
            </a:r>
          </a:p>
          <a:p>
            <a:pPr marL="342900" indent="-342900">
              <a:buClr>
                <a:srgbClr val="0000FA"/>
              </a:buClr>
              <a:buFont typeface="+mj-lt"/>
              <a:buAutoNum type="arabicPeriod"/>
            </a:pPr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en-US" altLang="zh-CN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background-attachment:fixed</a:t>
            </a:r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;}</a:t>
            </a:r>
            <a:endParaRPr lang="en-US" altLang="zh-CN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Clr>
                <a:srgbClr val="0000FA"/>
              </a:buClr>
              <a:buFont typeface="+mj-lt"/>
              <a:buAutoNum type="arabicPeriod"/>
            </a:pP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#p3{width:100%;height:150px;</a:t>
            </a:r>
          </a:p>
          <a:p>
            <a:pPr marL="342900" indent="-342900">
              <a:buClr>
                <a:srgbClr val="0000FA"/>
              </a:buClr>
              <a:buFont typeface="+mj-lt"/>
              <a:buAutoNum type="arabicPeriod"/>
            </a:pPr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background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:#99ccff </a:t>
            </a:r>
            <a:r>
              <a:rPr lang="en-US" altLang="zh-CN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url</a:t>
            </a: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("cup.jpg") no-repeat center center</a:t>
            </a:r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;}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&lt;/style&gt;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&lt;/head</a:t>
            </a:r>
            <a:r>
              <a:rPr lang="en-US" altLang="zh-CN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xmlns="" val="354616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9.4.2 </a:t>
            </a:r>
            <a:r>
              <a:rPr lang="zh-CN" altLang="en-US" dirty="0" smtClean="0">
                <a:ea typeface="宋体" charset="-122"/>
              </a:rPr>
              <a:t>背景</a:t>
            </a:r>
            <a:r>
              <a:rPr lang="en-US" altLang="zh-CN" dirty="0" smtClean="0">
                <a:latin typeface="+mj-ea"/>
              </a:rPr>
              <a:t>background</a:t>
            </a:r>
            <a:r>
              <a:rPr lang="zh-CN" altLang="en-US" dirty="0" smtClean="0">
                <a:latin typeface="+mj-ea"/>
              </a:rPr>
              <a:t>属性案例</a:t>
            </a:r>
            <a:endParaRPr lang="zh-CN" altLang="en-US" dirty="0"/>
          </a:p>
        </p:txBody>
      </p:sp>
      <p:pic>
        <p:nvPicPr>
          <p:cNvPr id="8" name="图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52770"/>
            <a:ext cx="6067878" cy="22869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533400" y="3139723"/>
            <a:ext cx="85343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&lt;</a:t>
            </a:r>
            <a:r>
              <a:rPr lang="en-US" altLang="zh-CN" sz="1400" dirty="0"/>
              <a:t>body&gt;</a:t>
            </a:r>
          </a:p>
          <a:p>
            <a:r>
              <a:rPr lang="en-US" altLang="zh-CN" sz="1400" dirty="0"/>
              <a:t>&lt;h3&gt;</a:t>
            </a:r>
            <a:r>
              <a:rPr lang="zh-CN" altLang="en-US" sz="1400" dirty="0"/>
              <a:t>设置背景图像、位置与附件</a:t>
            </a:r>
            <a:r>
              <a:rPr lang="en-US" altLang="zh-CN" sz="1400" dirty="0"/>
              <a:t>&lt;/h3&gt;</a:t>
            </a:r>
          </a:p>
          <a:p>
            <a:r>
              <a:rPr lang="en-US" altLang="zh-CN" sz="1400" dirty="0"/>
              <a:t>&lt;p id="p1"&gt;[</a:t>
            </a:r>
            <a:r>
              <a:rPr lang="zh-CN" altLang="en-US" sz="1400" dirty="0"/>
              <a:t>图像水平垂直居中</a:t>
            </a:r>
            <a:r>
              <a:rPr lang="en-US" altLang="zh-CN" sz="1400" dirty="0"/>
              <a:t>]</a:t>
            </a:r>
            <a:r>
              <a:rPr lang="zh-CN" altLang="en-US" sz="1400" dirty="0"/>
              <a:t>昨天上午</a:t>
            </a:r>
            <a:r>
              <a:rPr lang="zh-CN" altLang="en-US" sz="1400" dirty="0" smtClean="0"/>
              <a:t>，人民</a:t>
            </a:r>
            <a:r>
              <a:rPr lang="zh-CN" altLang="en-US" sz="1400" dirty="0"/>
              <a:t>致以节日问候和美好祝福</a:t>
            </a:r>
            <a:r>
              <a:rPr lang="zh-CN" altLang="en-US" sz="1400" dirty="0" smtClean="0"/>
              <a:t>。</a:t>
            </a:r>
            <a:r>
              <a:rPr lang="en-US" altLang="zh-CN" sz="1400" dirty="0" smtClean="0"/>
              <a:t>&lt;/</a:t>
            </a:r>
            <a:r>
              <a:rPr lang="en-US" altLang="zh-CN" sz="1400" dirty="0"/>
              <a:t>p&gt;</a:t>
            </a:r>
          </a:p>
          <a:p>
            <a:r>
              <a:rPr lang="en-US" altLang="zh-CN" sz="1400" dirty="0"/>
              <a:t>&lt;p id="p2"&gt;[</a:t>
            </a:r>
            <a:r>
              <a:rPr lang="zh-CN" altLang="en-US" sz="1400" dirty="0"/>
              <a:t>图像水平居左</a:t>
            </a:r>
            <a:r>
              <a:rPr lang="zh-CN" altLang="en-US" sz="1400" dirty="0" smtClean="0"/>
              <a:t>到顶</a:t>
            </a:r>
            <a:r>
              <a:rPr lang="en-US" altLang="zh-CN" sz="1400" dirty="0" smtClean="0"/>
              <a:t>……</a:t>
            </a:r>
            <a:r>
              <a:rPr lang="zh-CN" altLang="en-US" sz="1400" dirty="0" smtClean="0"/>
              <a:t>向</a:t>
            </a:r>
            <a:r>
              <a:rPr lang="zh-CN" altLang="en-US" sz="1400" dirty="0"/>
              <a:t>全省人民致以节日问候和美好祝福</a:t>
            </a:r>
            <a:r>
              <a:rPr lang="zh-CN" altLang="en-US" sz="1400" dirty="0" smtClean="0"/>
              <a:t>。</a:t>
            </a:r>
            <a:r>
              <a:rPr lang="en-US" altLang="zh-CN" sz="1400" dirty="0" smtClean="0"/>
              <a:t>&lt;/</a:t>
            </a:r>
            <a:r>
              <a:rPr lang="en-US" altLang="zh-CN" sz="1400" dirty="0"/>
              <a:t>p&gt;</a:t>
            </a:r>
          </a:p>
          <a:p>
            <a:r>
              <a:rPr lang="en-US" altLang="zh-CN" sz="1400" dirty="0"/>
              <a:t>&lt;p id="p3"&gt;[</a:t>
            </a:r>
            <a:r>
              <a:rPr lang="zh-CN" altLang="en-US" sz="1400" dirty="0"/>
              <a:t>背景复合属性应用</a:t>
            </a:r>
            <a:r>
              <a:rPr lang="en-US" altLang="zh-CN" sz="1400" dirty="0"/>
              <a:t>]</a:t>
            </a:r>
            <a:r>
              <a:rPr lang="zh-CN" altLang="en-US" sz="1400" dirty="0"/>
              <a:t>昨天上午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…</a:t>
            </a:r>
            <a:r>
              <a:rPr lang="zh-CN" altLang="en-US" sz="1400" dirty="0" smtClean="0"/>
              <a:t>向</a:t>
            </a:r>
            <a:r>
              <a:rPr lang="zh-CN" altLang="en-US" sz="1400" dirty="0"/>
              <a:t>全省人民致以节日问候和美好祝福。</a:t>
            </a:r>
          </a:p>
          <a:p>
            <a:r>
              <a:rPr lang="en-US" altLang="zh-CN" sz="1400" dirty="0"/>
              <a:t>&lt;/p</a:t>
            </a:r>
            <a:r>
              <a:rPr lang="en-US" altLang="zh-CN" sz="1400" dirty="0" smtClean="0"/>
              <a:t>&gt;&lt;/</a:t>
            </a:r>
            <a:r>
              <a:rPr lang="en-US" altLang="zh-CN" sz="1400" dirty="0"/>
              <a:t>body&gt;</a:t>
            </a:r>
          </a:p>
          <a:p>
            <a:r>
              <a:rPr lang="en-US" altLang="zh-CN" sz="1400" dirty="0"/>
              <a:t>&lt;/html&gt;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5895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9.5  CSS</a:t>
            </a:r>
            <a:r>
              <a:rPr lang="zh-CN" altLang="en-US" dirty="0" smtClean="0"/>
              <a:t>列表样式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9151"/>
            <a:ext cx="8509000" cy="3810000"/>
          </a:xfrm>
        </p:spPr>
        <p:txBody>
          <a:bodyPr/>
          <a:lstStyle/>
          <a:p>
            <a:pPr marL="533400" indent="-533400" eaLnBrk="1" hangingPunct="1">
              <a:buNone/>
            </a:pPr>
            <a:r>
              <a:rPr lang="en-US" altLang="zh-CN" sz="1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 list-style-type:disc|circle|square|decimal|lower-roman|upper-roman|lower-alpha|upper-alpha|none</a:t>
            </a:r>
          </a:p>
          <a:p>
            <a:pPr marL="533400" indent="-533400" eaLnBrk="1" hangingPunct="1">
              <a:buNone/>
            </a:pPr>
            <a:r>
              <a:rPr lang="en-US" altLang="zh-CN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zh-CN" altLang="en-US" dirty="0" smtClean="0">
                <a:solidFill>
                  <a:schemeClr val="tx2"/>
                </a:solidFill>
                <a:cs typeface="Verdana" pitchFamily="34" charset="0"/>
              </a:rPr>
              <a:t>对</a:t>
            </a:r>
            <a:r>
              <a:rPr lang="en-US" altLang="zh-CN" dirty="0" smtClean="0">
                <a:solidFill>
                  <a:schemeClr val="tx2"/>
                </a:solidFill>
                <a:cs typeface="Verdana" pitchFamily="34" charset="0"/>
              </a:rPr>
              <a:t>&lt;</a:t>
            </a:r>
            <a:r>
              <a:rPr lang="en-US" altLang="zh-CN" dirty="0" err="1" smtClean="0">
                <a:solidFill>
                  <a:schemeClr val="tx2"/>
                </a:solidFill>
                <a:cs typeface="Verdana" pitchFamily="34" charset="0"/>
              </a:rPr>
              <a:t>ol</a:t>
            </a:r>
            <a:r>
              <a:rPr lang="en-US" altLang="zh-CN" dirty="0" smtClean="0">
                <a:solidFill>
                  <a:schemeClr val="tx2"/>
                </a:solidFill>
                <a:cs typeface="Verdana" pitchFamily="34" charset="0"/>
              </a:rPr>
              <a:t>&gt;&lt;/</a:t>
            </a:r>
            <a:r>
              <a:rPr lang="en-US" altLang="zh-CN" dirty="0" err="1" smtClean="0">
                <a:solidFill>
                  <a:schemeClr val="tx2"/>
                </a:solidFill>
                <a:cs typeface="Verdana" pitchFamily="34" charset="0"/>
              </a:rPr>
              <a:t>ol</a:t>
            </a:r>
            <a:r>
              <a:rPr lang="en-US" altLang="zh-CN" dirty="0">
                <a:solidFill>
                  <a:schemeClr val="tx2"/>
                </a:solidFill>
                <a:cs typeface="Verdana" pitchFamily="34" charset="0"/>
              </a:rPr>
              <a:t>&gt;&lt;</a:t>
            </a:r>
            <a:r>
              <a:rPr lang="en-US" altLang="zh-CN" dirty="0" err="1" smtClean="0">
                <a:solidFill>
                  <a:schemeClr val="tx2"/>
                </a:solidFill>
                <a:cs typeface="Verdana" pitchFamily="34" charset="0"/>
              </a:rPr>
              <a:t>ul</a:t>
            </a:r>
            <a:r>
              <a:rPr lang="en-US" altLang="zh-CN" dirty="0" smtClean="0">
                <a:solidFill>
                  <a:schemeClr val="tx2"/>
                </a:solidFill>
                <a:cs typeface="Verdana" pitchFamily="34" charset="0"/>
              </a:rPr>
              <a:t>&gt;&lt;/</a:t>
            </a:r>
            <a:r>
              <a:rPr lang="en-US" altLang="zh-CN" dirty="0" err="1" smtClean="0">
                <a:solidFill>
                  <a:schemeClr val="tx2"/>
                </a:solidFill>
                <a:cs typeface="Verdana" pitchFamily="34" charset="0"/>
              </a:rPr>
              <a:t>ul</a:t>
            </a:r>
            <a:r>
              <a:rPr lang="en-US" altLang="zh-CN" dirty="0">
                <a:solidFill>
                  <a:schemeClr val="tx2"/>
                </a:solidFill>
                <a:cs typeface="Verdana" pitchFamily="34" charset="0"/>
              </a:rPr>
              <a:t>&gt;</a:t>
            </a:r>
            <a:r>
              <a:rPr lang="zh-CN" altLang="en-US" dirty="0" smtClean="0">
                <a:solidFill>
                  <a:schemeClr val="tx2"/>
                </a:solidFill>
                <a:cs typeface="Verdana" pitchFamily="34" charset="0"/>
              </a:rPr>
              <a:t>列表均有效。</a:t>
            </a:r>
          </a:p>
          <a:p>
            <a:pPr marL="533400" indent="-533400" eaLnBrk="1" hangingPunct="1">
              <a:buNone/>
            </a:pPr>
            <a:r>
              <a:rPr lang="en-US" altLang="zh-CN" sz="1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 list-style-image : </a:t>
            </a:r>
            <a:r>
              <a:rPr lang="en-US" altLang="zh-CN" sz="1800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url</a:t>
            </a:r>
            <a:r>
              <a:rPr lang="en-US" altLang="zh-CN" sz="1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(*.gif)|none</a:t>
            </a:r>
          </a:p>
          <a:p>
            <a:pPr marL="533400" indent="-533400" eaLnBrk="1" hangingPunct="1">
              <a:buNone/>
            </a:pPr>
            <a:r>
              <a:rPr lang="en-US" altLang="zh-CN" sz="1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 list-style-position : inside | outside</a:t>
            </a:r>
            <a:endParaRPr lang="zh-CN" altLang="en-US" sz="1800" dirty="0" smtClean="0">
              <a:solidFill>
                <a:srgbClr val="FF0000"/>
              </a:solidFill>
              <a:latin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5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57400" y="132919"/>
            <a:ext cx="556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63550" eaLnBrk="0" hangingPunct="0"/>
            <a:r>
              <a:rPr lang="en-US" altLang="zh-CN" sz="3200" kern="0" dirty="0">
                <a:solidFill>
                  <a:srgbClr val="000066"/>
                </a:solidFill>
                <a:latin typeface="黑体"/>
                <a:ea typeface="黑体"/>
                <a:cs typeface="+mj-cs"/>
              </a:rPr>
              <a:t>7.2  </a:t>
            </a:r>
            <a:r>
              <a:rPr lang="zh-CN" altLang="en-US" sz="3200" kern="0" dirty="0">
                <a:solidFill>
                  <a:srgbClr val="000066"/>
                </a:solidFill>
                <a:latin typeface="黑体"/>
                <a:ea typeface="黑体"/>
                <a:cs typeface="+mj-cs"/>
              </a:rPr>
              <a:t>使用</a:t>
            </a:r>
            <a:r>
              <a:rPr lang="en-US" altLang="zh-CN" sz="3200" kern="0" dirty="0">
                <a:solidFill>
                  <a:srgbClr val="000066"/>
                </a:solidFill>
                <a:latin typeface="黑体"/>
                <a:ea typeface="黑体"/>
                <a:cs typeface="+mj-cs"/>
              </a:rPr>
              <a:t>CSS</a:t>
            </a:r>
            <a:r>
              <a:rPr lang="zh-CN" altLang="en-US" sz="3200" kern="0" dirty="0">
                <a:solidFill>
                  <a:srgbClr val="000066"/>
                </a:solidFill>
                <a:latin typeface="黑体"/>
                <a:ea typeface="黑体"/>
                <a:cs typeface="+mj-cs"/>
              </a:rPr>
              <a:t>控制</a:t>
            </a:r>
            <a:r>
              <a:rPr lang="en-US" altLang="zh-CN" sz="3200" kern="0" dirty="0">
                <a:solidFill>
                  <a:srgbClr val="000066"/>
                </a:solidFill>
                <a:latin typeface="黑体"/>
                <a:ea typeface="黑体"/>
                <a:cs typeface="+mj-cs"/>
              </a:rPr>
              <a:t>Web</a:t>
            </a:r>
            <a:r>
              <a:rPr lang="zh-CN" altLang="en-US" sz="3200" kern="0" dirty="0">
                <a:solidFill>
                  <a:srgbClr val="000066"/>
                </a:solidFill>
                <a:latin typeface="黑体"/>
                <a:ea typeface="黑体"/>
                <a:cs typeface="+mj-cs"/>
              </a:rPr>
              <a:t>页面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33400" y="819150"/>
            <a:ext cx="8534400" cy="3886200"/>
          </a:xfrm>
        </p:spPr>
        <p:txBody>
          <a:bodyPr/>
          <a:lstStyle/>
          <a:p>
            <a:pPr algn="l"/>
            <a:r>
              <a:rPr lang="en-US" altLang="zh-CN" sz="2800" dirty="0" smtClean="0">
                <a:latin typeface="华文中宋" pitchFamily="2" charset="-122"/>
                <a:ea typeface="华文中宋" pitchFamily="2" charset="-122"/>
              </a:rPr>
              <a:t>   </a:t>
            </a:r>
            <a:r>
              <a:rPr lang="en-US" altLang="zh-CN" sz="2200" dirty="0" smtClean="0">
                <a:latin typeface="华文中宋" pitchFamily="2" charset="-122"/>
                <a:ea typeface="华文中宋" pitchFamily="2" charset="-122"/>
              </a:rPr>
              <a:t>CSS</a:t>
            </a:r>
            <a:r>
              <a:rPr lang="zh-CN" altLang="zh-CN" sz="2200" dirty="0">
                <a:latin typeface="华文中宋" pitchFamily="2" charset="-122"/>
                <a:ea typeface="华文中宋" pitchFamily="2" charset="-122"/>
              </a:rPr>
              <a:t>控制页面是通过</a:t>
            </a:r>
            <a:r>
              <a:rPr lang="en-US" altLang="zh-CN" sz="2200" dirty="0">
                <a:latin typeface="华文中宋" pitchFamily="2" charset="-122"/>
                <a:ea typeface="华文中宋" pitchFamily="2" charset="-122"/>
              </a:rPr>
              <a:t>CSS</a:t>
            </a:r>
            <a:r>
              <a:rPr lang="zh-CN" altLang="zh-CN" sz="2200" dirty="0">
                <a:latin typeface="华文中宋" pitchFamily="2" charset="-122"/>
                <a:ea typeface="华文中宋" pitchFamily="2" charset="-122"/>
              </a:rPr>
              <a:t>规则实现的，</a:t>
            </a:r>
            <a:r>
              <a:rPr lang="en-US" altLang="zh-CN" sz="2200" dirty="0">
                <a:latin typeface="华文中宋" pitchFamily="2" charset="-122"/>
                <a:ea typeface="华文中宋" pitchFamily="2" charset="-122"/>
              </a:rPr>
              <a:t>CSS</a:t>
            </a:r>
            <a:r>
              <a:rPr lang="zh-CN" altLang="zh-CN" sz="2200" dirty="0">
                <a:latin typeface="华文中宋" pitchFamily="2" charset="-122"/>
                <a:ea typeface="华文中宋" pitchFamily="2" charset="-122"/>
              </a:rPr>
              <a:t>规则由选择器和声明组成，声明由属性和属性值对组成</a:t>
            </a:r>
            <a:r>
              <a:rPr lang="zh-CN" altLang="zh-CN" sz="2200" dirty="0" smtClean="0">
                <a:latin typeface="华文中宋" pitchFamily="2" charset="-122"/>
                <a:ea typeface="华文中宋" pitchFamily="2" charset="-122"/>
              </a:rPr>
              <a:t>。</a:t>
            </a:r>
            <a:r>
              <a:rPr lang="en-US" altLang="zh-CN" sz="2200" dirty="0" smtClean="0">
                <a:latin typeface="华文中宋" pitchFamily="2" charset="-122"/>
                <a:ea typeface="华文中宋" pitchFamily="2" charset="-122"/>
              </a:rPr>
              <a:t/>
            </a:r>
            <a:br>
              <a:rPr lang="en-US" altLang="zh-CN" sz="2200" dirty="0" smtClean="0">
                <a:latin typeface="华文中宋" pitchFamily="2" charset="-122"/>
                <a:ea typeface="华文中宋" pitchFamily="2" charset="-122"/>
              </a:rPr>
            </a:br>
            <a:r>
              <a:rPr lang="en-US" altLang="zh-CN" sz="2200" dirty="0">
                <a:latin typeface="华文中宋" pitchFamily="2" charset="-122"/>
                <a:ea typeface="华文中宋" pitchFamily="2" charset="-122"/>
              </a:rPr>
              <a:t> </a:t>
            </a:r>
            <a:r>
              <a:rPr lang="en-US" altLang="zh-CN" sz="2200" dirty="0" smtClean="0">
                <a:latin typeface="华文中宋" pitchFamily="2" charset="-122"/>
                <a:ea typeface="华文中宋" pitchFamily="2" charset="-122"/>
              </a:rPr>
              <a:t>   CSS</a:t>
            </a:r>
            <a:r>
              <a:rPr lang="zh-CN" altLang="zh-CN" sz="2200" dirty="0">
                <a:latin typeface="华文中宋" pitchFamily="2" charset="-122"/>
                <a:ea typeface="华文中宋" pitchFamily="2" charset="-122"/>
              </a:rPr>
              <a:t>提供了丰富的选择器类型，包括标记选择器、类选择器、</a:t>
            </a:r>
            <a:r>
              <a:rPr lang="en-US" altLang="zh-CN" sz="2200" dirty="0">
                <a:latin typeface="华文中宋" pitchFamily="2" charset="-122"/>
                <a:ea typeface="华文中宋" pitchFamily="2" charset="-122"/>
              </a:rPr>
              <a:t>id</a:t>
            </a:r>
            <a:r>
              <a:rPr lang="zh-CN" altLang="zh-CN" sz="2200" dirty="0">
                <a:latin typeface="华文中宋" pitchFamily="2" charset="-122"/>
                <a:ea typeface="华文中宋" pitchFamily="2" charset="-122"/>
              </a:rPr>
              <a:t>选择器及伪类选择器等，能够灵活地对整个页面、页面中的某个标记或一类标记进行样式设置</a:t>
            </a:r>
            <a:r>
              <a:rPr lang="zh-CN" altLang="zh-CN" sz="2200" dirty="0" smtClean="0">
                <a:latin typeface="华文中宋" pitchFamily="2" charset="-122"/>
                <a:ea typeface="华文中宋" pitchFamily="2" charset="-122"/>
              </a:rPr>
              <a:t>。</a:t>
            </a:r>
            <a:r>
              <a:rPr lang="en-US" altLang="zh-CN" sz="2200" dirty="0" smtClean="0">
                <a:latin typeface="华文中宋" pitchFamily="2" charset="-122"/>
                <a:ea typeface="华文中宋" pitchFamily="2" charset="-122"/>
              </a:rPr>
              <a:t/>
            </a:r>
            <a:br>
              <a:rPr lang="en-US" altLang="zh-CN" sz="2200" dirty="0" smtClean="0">
                <a:latin typeface="华文中宋" pitchFamily="2" charset="-122"/>
                <a:ea typeface="华文中宋" pitchFamily="2" charset="-122"/>
              </a:rPr>
            </a:br>
            <a:r>
              <a:rPr lang="en-US" altLang="zh-CN" sz="2200" dirty="0">
                <a:latin typeface="华文中宋" pitchFamily="2" charset="-122"/>
                <a:ea typeface="华文中宋" pitchFamily="2" charset="-122"/>
              </a:rPr>
              <a:t> </a:t>
            </a:r>
            <a:r>
              <a:rPr lang="en-US" altLang="zh-CN" sz="2200" dirty="0" smtClean="0">
                <a:latin typeface="华文中宋" pitchFamily="2" charset="-122"/>
                <a:ea typeface="华文中宋" pitchFamily="2" charset="-122"/>
              </a:rPr>
              <a:t>   </a:t>
            </a:r>
            <a:r>
              <a:rPr lang="zh-CN" altLang="zh-CN" sz="2200" dirty="0" smtClean="0">
                <a:latin typeface="华文中宋" pitchFamily="2" charset="-122"/>
                <a:ea typeface="华文中宋" pitchFamily="2" charset="-122"/>
              </a:rPr>
              <a:t>此外</a:t>
            </a:r>
            <a:r>
              <a:rPr lang="zh-CN" altLang="zh-CN" sz="2200" dirty="0">
                <a:latin typeface="华文中宋" pitchFamily="2" charset="-122"/>
                <a:ea typeface="华文中宋" pitchFamily="2" charset="-122"/>
              </a:rPr>
              <a:t>，在</a:t>
            </a:r>
            <a:r>
              <a:rPr lang="en-US" altLang="zh-CN" sz="2200" dirty="0">
                <a:latin typeface="华文中宋" pitchFamily="2" charset="-122"/>
                <a:ea typeface="华文中宋" pitchFamily="2" charset="-122"/>
              </a:rPr>
              <a:t>HTML</a:t>
            </a:r>
            <a:r>
              <a:rPr lang="zh-CN" altLang="zh-CN" sz="2200" dirty="0">
                <a:latin typeface="华文中宋" pitchFamily="2" charset="-122"/>
                <a:ea typeface="华文中宋" pitchFamily="2" charset="-122"/>
              </a:rPr>
              <a:t>页面中应用</a:t>
            </a:r>
            <a:r>
              <a:rPr lang="en-US" altLang="zh-CN" sz="2200" dirty="0">
                <a:latin typeface="华文中宋" pitchFamily="2" charset="-122"/>
                <a:ea typeface="华文中宋" pitchFamily="2" charset="-122"/>
              </a:rPr>
              <a:t>CSS</a:t>
            </a:r>
            <a:r>
              <a:rPr lang="zh-CN" altLang="zh-CN" sz="2200" dirty="0">
                <a:latin typeface="华文中宋" pitchFamily="2" charset="-122"/>
                <a:ea typeface="华文中宋" pitchFamily="2" charset="-122"/>
              </a:rPr>
              <a:t>规则的方式也比较灵活，包括行内</a:t>
            </a:r>
            <a:r>
              <a:rPr lang="en-US" altLang="zh-CN" sz="2200" dirty="0">
                <a:latin typeface="华文中宋" pitchFamily="2" charset="-122"/>
                <a:ea typeface="华文中宋" pitchFamily="2" charset="-122"/>
              </a:rPr>
              <a:t>(</a:t>
            </a:r>
            <a:r>
              <a:rPr lang="zh-CN" altLang="zh-CN" sz="2200" dirty="0">
                <a:latin typeface="华文中宋" pitchFamily="2" charset="-122"/>
                <a:ea typeface="华文中宋" pitchFamily="2" charset="-122"/>
              </a:rPr>
              <a:t>内联</a:t>
            </a:r>
            <a:r>
              <a:rPr lang="en-US" altLang="zh-CN" sz="2200" dirty="0">
                <a:latin typeface="华文中宋" pitchFamily="2" charset="-122"/>
                <a:ea typeface="华文中宋" pitchFamily="2" charset="-122"/>
              </a:rPr>
              <a:t>)</a:t>
            </a:r>
            <a:r>
              <a:rPr lang="zh-CN" altLang="zh-CN" sz="2200" dirty="0">
                <a:latin typeface="华文中宋" pitchFamily="2" charset="-122"/>
                <a:ea typeface="华文中宋" pitchFamily="2" charset="-122"/>
              </a:rPr>
              <a:t>样式表、内部样式表、链入外部样式表及导入外部样式表</a:t>
            </a:r>
            <a:r>
              <a:rPr lang="zh-CN" altLang="zh-CN" sz="2200" dirty="0" smtClean="0">
                <a:latin typeface="华文中宋" pitchFamily="2" charset="-122"/>
                <a:ea typeface="华文中宋" pitchFamily="2" charset="-122"/>
              </a:rPr>
              <a:t>。</a:t>
            </a:r>
            <a:endParaRPr lang="zh-CN" altLang="en-US" sz="2200" dirty="0">
              <a:latin typeface="华文中宋" pitchFamily="2" charset="-122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30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CSS</a:t>
            </a:r>
            <a:r>
              <a:rPr lang="zh-CN" altLang="en-US" dirty="0" smtClean="0"/>
              <a:t>列表样式案例</a:t>
            </a:r>
            <a:endParaRPr lang="zh-CN" altLang="zh-CN" dirty="0" smtClean="0"/>
          </a:p>
        </p:txBody>
      </p:sp>
      <p:sp>
        <p:nvSpPr>
          <p:cNvPr id="2" name="矩形 1"/>
          <p:cNvSpPr/>
          <p:nvPr/>
        </p:nvSpPr>
        <p:spPr>
          <a:xfrm>
            <a:off x="533400" y="819150"/>
            <a:ext cx="8458200" cy="3926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en-US" altLang="zh-CN" sz="1400" dirty="0"/>
              <a:t>&lt;!-- edu_9_5_1.html --&gt;</a:t>
            </a:r>
          </a:p>
          <a:p>
            <a:pPr>
              <a:lnSpc>
                <a:spcPts val="1300"/>
              </a:lnSpc>
            </a:pPr>
            <a:r>
              <a:rPr lang="en-US" altLang="zh-CN" sz="1400" dirty="0"/>
              <a:t>&lt;!</a:t>
            </a:r>
            <a:r>
              <a:rPr lang="en-US" altLang="zh-CN" sz="1400" dirty="0" err="1"/>
              <a:t>doctype</a:t>
            </a:r>
            <a:r>
              <a:rPr lang="en-US" altLang="zh-CN" sz="1400" dirty="0"/>
              <a:t> html&gt;</a:t>
            </a:r>
          </a:p>
          <a:p>
            <a:pPr>
              <a:lnSpc>
                <a:spcPts val="1300"/>
              </a:lnSpc>
            </a:pPr>
            <a:r>
              <a:rPr lang="en-US" altLang="zh-CN" sz="1400" dirty="0"/>
              <a:t>&lt;html </a:t>
            </a:r>
            <a:r>
              <a:rPr lang="en-US" altLang="zh-CN" sz="1400" dirty="0" err="1"/>
              <a:t>lang</a:t>
            </a:r>
            <a:r>
              <a:rPr lang="en-US" altLang="zh-CN" sz="1400" dirty="0"/>
              <a:t>="en"&gt;</a:t>
            </a:r>
          </a:p>
          <a:p>
            <a:pPr>
              <a:lnSpc>
                <a:spcPts val="1300"/>
              </a:lnSpc>
            </a:pPr>
            <a:r>
              <a:rPr lang="en-US" altLang="zh-CN" sz="1400" dirty="0"/>
              <a:t> &lt;head</a:t>
            </a:r>
            <a:r>
              <a:rPr lang="en-US" altLang="zh-CN" sz="1400" dirty="0" smtClean="0"/>
              <a:t>&gt;  </a:t>
            </a:r>
            <a:r>
              <a:rPr lang="en-US" altLang="zh-CN" sz="1400" dirty="0"/>
              <a:t>&lt;meta charset="UTF-8"&gt;</a:t>
            </a:r>
          </a:p>
          <a:p>
            <a:pPr>
              <a:lnSpc>
                <a:spcPts val="1300"/>
              </a:lnSpc>
            </a:pPr>
            <a:r>
              <a:rPr lang="en-US" altLang="zh-CN" sz="1400" dirty="0"/>
              <a:t>&lt;title&gt;CSS</a:t>
            </a:r>
            <a:r>
              <a:rPr lang="zh-CN" altLang="en-US" sz="1400" dirty="0"/>
              <a:t>列表属性综合应用</a:t>
            </a:r>
            <a:r>
              <a:rPr lang="en-US" altLang="zh-CN" sz="1400" dirty="0"/>
              <a:t>&lt;/title&gt;</a:t>
            </a:r>
          </a:p>
          <a:p>
            <a:pPr>
              <a:lnSpc>
                <a:spcPts val="1300"/>
              </a:lnSpc>
            </a:pPr>
            <a:r>
              <a:rPr lang="en-US" altLang="zh-CN" sz="1400" dirty="0"/>
              <a:t>&lt;style type="text/</a:t>
            </a:r>
            <a:r>
              <a:rPr lang="en-US" altLang="zh-CN" sz="1400" dirty="0" err="1"/>
              <a:t>css</a:t>
            </a:r>
            <a:r>
              <a:rPr lang="en-US" altLang="zh-CN" sz="1400" dirty="0"/>
              <a:t>"&gt;</a:t>
            </a:r>
          </a:p>
          <a:p>
            <a:pPr>
              <a:lnSpc>
                <a:spcPts val="1300"/>
              </a:lnSpc>
            </a:pPr>
            <a:r>
              <a:rPr lang="en-US" altLang="zh-CN" sz="1400" dirty="0"/>
              <a:t>h3{color:"#</a:t>
            </a:r>
            <a:r>
              <a:rPr lang="en-US" altLang="zh-CN" sz="1400" dirty="0" err="1"/>
              <a:t>ffffff</a:t>
            </a:r>
            <a:r>
              <a:rPr lang="en-US" altLang="zh-CN" sz="1400" dirty="0"/>
              <a:t>";background-color:#9999ff;text-align:center;}</a:t>
            </a:r>
          </a:p>
          <a:p>
            <a:pPr>
              <a:lnSpc>
                <a:spcPts val="1300"/>
              </a:lnSpc>
            </a:pPr>
            <a:r>
              <a:rPr lang="en-US" altLang="zh-CN" sz="1400" dirty="0"/>
              <a:t>#li1{</a:t>
            </a:r>
            <a:r>
              <a:rPr lang="en-US" altLang="zh-CN" sz="1400" dirty="0" err="1"/>
              <a:t>list-style-type:square</a:t>
            </a:r>
            <a:r>
              <a:rPr lang="en-US" altLang="zh-CN" sz="1400" dirty="0"/>
              <a:t>;}</a:t>
            </a:r>
          </a:p>
          <a:p>
            <a:pPr>
              <a:lnSpc>
                <a:spcPts val="1300"/>
              </a:lnSpc>
            </a:pPr>
            <a:r>
              <a:rPr lang="en-US" altLang="zh-CN" sz="1400" dirty="0"/>
              <a:t>#li2{</a:t>
            </a:r>
            <a:r>
              <a:rPr lang="en-US" altLang="zh-CN" sz="1400" dirty="0" err="1"/>
              <a:t>list-style-type:upper-roman</a:t>
            </a:r>
            <a:r>
              <a:rPr lang="en-US" altLang="zh-CN" sz="1400" dirty="0"/>
              <a:t>;}</a:t>
            </a:r>
          </a:p>
          <a:p>
            <a:pPr>
              <a:lnSpc>
                <a:spcPts val="1300"/>
              </a:lnSpc>
            </a:pPr>
            <a:r>
              <a:rPr lang="en-US" altLang="zh-CN" sz="1400" dirty="0"/>
              <a:t>#li3{</a:t>
            </a:r>
            <a:r>
              <a:rPr lang="en-US" altLang="zh-CN" sz="1400" dirty="0" err="1"/>
              <a:t>list-style-image:url</a:t>
            </a:r>
            <a:r>
              <a:rPr lang="en-US" altLang="zh-CN" sz="1400" dirty="0"/>
              <a:t>("smallico1.bmp");</a:t>
            </a:r>
            <a:r>
              <a:rPr lang="en-US" altLang="zh-CN" sz="1400" dirty="0" err="1"/>
              <a:t>list-style-position:inside</a:t>
            </a:r>
            <a:r>
              <a:rPr lang="en-US" altLang="zh-CN" sz="1400" dirty="0"/>
              <a:t>;}</a:t>
            </a:r>
          </a:p>
          <a:p>
            <a:pPr>
              <a:lnSpc>
                <a:spcPts val="1300"/>
              </a:lnSpc>
            </a:pPr>
            <a:r>
              <a:rPr lang="en-US" altLang="zh-CN" sz="1400" dirty="0"/>
              <a:t>#li4{</a:t>
            </a:r>
            <a:r>
              <a:rPr lang="en-US" altLang="zh-CN" sz="1400" dirty="0" err="1"/>
              <a:t>list-style-image:url</a:t>
            </a:r>
            <a:r>
              <a:rPr lang="en-US" altLang="zh-CN" sz="1400" dirty="0"/>
              <a:t>("smallico1.bmp");</a:t>
            </a:r>
            <a:r>
              <a:rPr lang="en-US" altLang="zh-CN" sz="1400" dirty="0" err="1"/>
              <a:t>list-style-position:outside</a:t>
            </a:r>
            <a:r>
              <a:rPr lang="en-US" altLang="zh-CN" sz="1400" dirty="0"/>
              <a:t>;}</a:t>
            </a:r>
          </a:p>
          <a:p>
            <a:pPr>
              <a:lnSpc>
                <a:spcPts val="1300"/>
              </a:lnSpc>
            </a:pPr>
            <a:r>
              <a:rPr lang="en-US" altLang="zh-CN" sz="1400" dirty="0"/>
              <a:t>.sp1{</a:t>
            </a:r>
            <a:r>
              <a:rPr lang="en-US" altLang="zh-CN" sz="1400" dirty="0" err="1"/>
              <a:t>font-weight:bolder;color:blue</a:t>
            </a:r>
            <a:r>
              <a:rPr lang="en-US" altLang="zh-CN" sz="1400" dirty="0"/>
              <a:t>;}</a:t>
            </a:r>
          </a:p>
          <a:p>
            <a:pPr>
              <a:lnSpc>
                <a:spcPts val="1300"/>
              </a:lnSpc>
            </a:pPr>
            <a:r>
              <a:rPr lang="en-US" altLang="zh-CN" sz="1400" dirty="0"/>
              <a:t>&lt;/style&gt;</a:t>
            </a:r>
          </a:p>
          <a:p>
            <a:pPr>
              <a:lnSpc>
                <a:spcPts val="1300"/>
              </a:lnSpc>
            </a:pPr>
            <a:r>
              <a:rPr lang="en-US" altLang="zh-CN" sz="1400" dirty="0"/>
              <a:t>&lt;/head&gt;</a:t>
            </a:r>
          </a:p>
          <a:p>
            <a:pPr>
              <a:lnSpc>
                <a:spcPts val="1300"/>
              </a:lnSpc>
            </a:pPr>
            <a:r>
              <a:rPr lang="en-US" altLang="zh-CN" sz="1400" dirty="0"/>
              <a:t>&lt;body&gt;</a:t>
            </a:r>
          </a:p>
          <a:p>
            <a:pPr>
              <a:lnSpc>
                <a:spcPts val="1300"/>
              </a:lnSpc>
            </a:pPr>
            <a:r>
              <a:rPr lang="en-US" altLang="zh-CN" sz="1400" dirty="0"/>
              <a:t>&lt;h3&gt;CSS</a:t>
            </a:r>
            <a:r>
              <a:rPr lang="zh-CN" altLang="en-US" sz="1400" dirty="0"/>
              <a:t>列表属性综合应用</a:t>
            </a:r>
            <a:r>
              <a:rPr lang="en-US" altLang="zh-CN" sz="1400" dirty="0"/>
              <a:t>&lt;/h3&gt;</a:t>
            </a:r>
          </a:p>
          <a:p>
            <a:pPr>
              <a:lnSpc>
                <a:spcPts val="1300"/>
              </a:lnSpc>
            </a:pPr>
            <a:r>
              <a:rPr lang="en-US" altLang="zh-CN" sz="1400" dirty="0"/>
              <a:t>&lt;</a:t>
            </a:r>
            <a:r>
              <a:rPr lang="en-US" altLang="zh-CN" sz="1400" dirty="0" err="1"/>
              <a:t>ul</a:t>
            </a:r>
            <a:r>
              <a:rPr lang="en-US" altLang="zh-CN" sz="1400" dirty="0"/>
              <a:t> id="li1</a:t>
            </a:r>
            <a:r>
              <a:rPr lang="en-US" altLang="zh-CN" sz="1400" dirty="0" smtClean="0"/>
              <a:t>"&gt;</a:t>
            </a:r>
          </a:p>
          <a:p>
            <a: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&lt;li&gt;</a:t>
            </a:r>
            <a:r>
              <a:rPr lang="zh-CN" altLang="en-US" sz="1400" dirty="0"/>
              <a:t>专业目</a:t>
            </a:r>
            <a:r>
              <a:rPr lang="zh-CN" altLang="en-US" sz="1400" dirty="0" smtClean="0"/>
              <a:t>录</a:t>
            </a:r>
            <a:endParaRPr lang="en-US" altLang="zh-CN" sz="1400" dirty="0" smtClean="0"/>
          </a:p>
          <a:p>
            <a: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 &lt;</a:t>
            </a:r>
            <a:r>
              <a:rPr lang="en-US" altLang="zh-CN" sz="1400" dirty="0" err="1" smtClean="0"/>
              <a:t>ol</a:t>
            </a:r>
            <a:r>
              <a:rPr lang="en-US" altLang="zh-CN" sz="1400" dirty="0" smtClean="0"/>
              <a:t> id="li2"&gt;</a:t>
            </a:r>
          </a:p>
          <a:p>
            <a: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   &lt;</a:t>
            </a:r>
            <a:r>
              <a:rPr lang="en-US" altLang="zh-CN" sz="1400" dirty="0" err="1" smtClean="0"/>
              <a:t>li</a:t>
            </a:r>
            <a:r>
              <a:rPr lang="en-US" altLang="zh-CN" sz="1400" dirty="0" smtClean="0"/>
              <a:t>&gt;</a:t>
            </a:r>
            <a:r>
              <a:rPr lang="zh-CN" altLang="en-US" sz="1400" dirty="0" smtClean="0"/>
              <a:t>计算机科学与技术专业</a:t>
            </a:r>
            <a:r>
              <a:rPr lang="en-US" altLang="zh-CN" sz="1400" dirty="0" smtClean="0"/>
              <a:t>&lt;/</a:t>
            </a:r>
            <a:r>
              <a:rPr lang="en-US" altLang="zh-CN" sz="1400" dirty="0" err="1" smtClean="0"/>
              <a:t>li</a:t>
            </a:r>
            <a:r>
              <a:rPr lang="en-US" altLang="zh-CN" sz="1400" dirty="0" smtClean="0"/>
              <a:t>&gt;</a:t>
            </a:r>
          </a:p>
          <a:p>
            <a: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   &lt;</a:t>
            </a:r>
            <a:r>
              <a:rPr lang="en-US" altLang="zh-CN" sz="1400" dirty="0" err="1" smtClean="0"/>
              <a:t>li</a:t>
            </a:r>
            <a:r>
              <a:rPr lang="en-US" altLang="zh-CN" sz="1400" dirty="0" smtClean="0"/>
              <a:t>&gt;</a:t>
            </a:r>
            <a:r>
              <a:rPr lang="zh-CN" altLang="en-US" sz="1400" dirty="0" smtClean="0"/>
              <a:t>软件工程</a:t>
            </a:r>
            <a:r>
              <a:rPr lang="en-US" altLang="zh-CN" sz="1400" dirty="0" smtClean="0"/>
              <a:t>&lt;/</a:t>
            </a:r>
            <a:r>
              <a:rPr lang="en-US" altLang="zh-CN" sz="1400" dirty="0" err="1" smtClean="0"/>
              <a:t>li</a:t>
            </a:r>
            <a:r>
              <a:rPr lang="en-US" altLang="zh-CN" sz="1400" dirty="0" smtClean="0"/>
              <a:t>&gt;</a:t>
            </a:r>
          </a:p>
          <a:p>
            <a: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   &lt;</a:t>
            </a:r>
            <a:r>
              <a:rPr lang="en-US" altLang="zh-CN" sz="1400" dirty="0" err="1" smtClean="0"/>
              <a:t>li</a:t>
            </a:r>
            <a:r>
              <a:rPr lang="en-US" altLang="zh-CN" sz="1400" dirty="0" smtClean="0"/>
              <a:t>&gt;</a:t>
            </a:r>
            <a:r>
              <a:rPr lang="zh-CN" altLang="en-US" sz="1400" dirty="0" smtClean="0"/>
              <a:t>信息管理与信息系统</a:t>
            </a:r>
            <a:r>
              <a:rPr lang="en-US" altLang="zh-CN" sz="1400" dirty="0" smtClean="0"/>
              <a:t>&lt;/</a:t>
            </a:r>
            <a:r>
              <a:rPr lang="en-US" altLang="zh-CN" sz="1400" dirty="0" err="1" smtClean="0"/>
              <a:t>li</a:t>
            </a:r>
            <a:r>
              <a:rPr lang="en-US" altLang="zh-CN" sz="1400" dirty="0" smtClean="0"/>
              <a:t>&gt;</a:t>
            </a:r>
          </a:p>
          <a:p>
            <a: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 &lt;/</a:t>
            </a:r>
            <a:r>
              <a:rPr lang="en-US" altLang="zh-CN" sz="1400" dirty="0" err="1" smtClean="0"/>
              <a:t>ol</a:t>
            </a:r>
            <a:r>
              <a:rPr lang="en-US" altLang="zh-CN" sz="1400" dirty="0" smtClean="0"/>
              <a:t>&gt;&lt;/</a:t>
            </a:r>
            <a:r>
              <a:rPr lang="en-US" altLang="zh-CN" sz="1400" dirty="0" err="1" smtClean="0"/>
              <a:t>li</a:t>
            </a:r>
            <a:r>
              <a:rPr lang="en-US" altLang="zh-CN" sz="1400" dirty="0" smtClean="0"/>
              <a:t>&gt;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7484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CSS</a:t>
            </a:r>
            <a:r>
              <a:rPr lang="zh-CN" altLang="en-US" dirty="0" smtClean="0"/>
              <a:t>列表样式案例</a:t>
            </a:r>
            <a:r>
              <a:rPr lang="zh-CN" altLang="en-US" dirty="0"/>
              <a:t>续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1"/>
          </p:nvPr>
        </p:nvSpPr>
        <p:spPr>
          <a:xfrm>
            <a:off x="533401" y="810816"/>
            <a:ext cx="4219574" cy="3792140"/>
          </a:xfrm>
        </p:spPr>
        <p:txBody>
          <a:bodyPr/>
          <a:lstStyle/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&lt;</a:t>
            </a:r>
            <a:r>
              <a:rPr lang="en-US" altLang="zh-CN" sz="1400" dirty="0"/>
              <a:t>li&gt;</a:t>
            </a:r>
            <a:r>
              <a:rPr lang="zh-CN" altLang="en-US" sz="1400" dirty="0"/>
              <a:t>图</a:t>
            </a:r>
            <a:r>
              <a:rPr lang="zh-CN" altLang="en-US" sz="1400" dirty="0" smtClean="0"/>
              <a:t>书</a:t>
            </a:r>
            <a:endParaRPr lang="en-US" altLang="zh-CN" sz="1400" dirty="0"/>
          </a:p>
          <a:p>
            <a:pPr marL="0" indent="268288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&lt;</a:t>
            </a:r>
            <a:r>
              <a:rPr lang="en-US" altLang="zh-CN" sz="1400" dirty="0" err="1"/>
              <a:t>ul</a:t>
            </a:r>
            <a:r>
              <a:rPr lang="en-US" altLang="zh-CN" sz="1400" dirty="0"/>
              <a:t> id="li3" &gt;</a:t>
            </a:r>
          </a:p>
          <a:p>
            <a:pPr marL="0" indent="44767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&lt;</a:t>
            </a:r>
            <a:r>
              <a:rPr lang="en-US" altLang="zh-CN" sz="1400" dirty="0"/>
              <a:t>li&gt;&lt;span class="sp1"&gt;[inside]&lt;/span&gt;</a:t>
            </a:r>
            <a:r>
              <a:rPr lang="zh-CN" altLang="en-US" sz="1400" dirty="0"/>
              <a:t>计算机网络：计算机网络所属现代词，指的是将地理位置不同的具有独立功能的多台计算机及 其外部设备，通过通信线路连接起来，在网络操作系统，网络管理软件及网络通信协议的管理和协调下，实现资源共享和信息传递的计算机系统。</a:t>
            </a:r>
            <a:r>
              <a:rPr lang="en-US" altLang="zh-CN" sz="1400" dirty="0"/>
              <a:t>&lt;/</a:t>
            </a:r>
            <a:r>
              <a:rPr lang="en-US" altLang="zh-CN" sz="1400" dirty="0" err="1"/>
              <a:t>li</a:t>
            </a:r>
            <a:r>
              <a:rPr lang="en-US" altLang="zh-CN" sz="1400" dirty="0" smtClean="0"/>
              <a:t>&gt;</a:t>
            </a:r>
          </a:p>
          <a:p>
            <a:pPr marL="0" indent="447675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</a:t>
            </a:r>
            <a:r>
              <a:rPr lang="en-US" altLang="zh-CN" sz="1400" dirty="0" err="1"/>
              <a:t>li</a:t>
            </a:r>
            <a:r>
              <a:rPr lang="en-US" altLang="zh-CN" sz="1400" dirty="0"/>
              <a:t> id="li4"&gt;&lt;span class="sp1"&gt;[outside]&lt;/span&gt;</a:t>
            </a:r>
            <a:r>
              <a:rPr lang="zh-CN" altLang="en-US" sz="1400" dirty="0"/>
              <a:t>数据库原理：是数据库初学者和初级开发人员不可多得的数据库宝典，其中融入了作者对数据库深入透彻的理解和丰富的实际操作经验。与第</a:t>
            </a:r>
            <a:r>
              <a:rPr lang="en-US" altLang="zh-CN" sz="1400" dirty="0"/>
              <a:t>2</a:t>
            </a:r>
            <a:r>
              <a:rPr lang="zh-CN" altLang="en-US" sz="1400" dirty="0"/>
              <a:t>版一样，本版也深入浅出地描绘了数据库原理及其应用。</a:t>
            </a:r>
            <a:r>
              <a:rPr lang="en-US" altLang="zh-CN" sz="1400" dirty="0"/>
              <a:t>&lt;/</a:t>
            </a:r>
            <a:r>
              <a:rPr lang="en-US" altLang="zh-CN" sz="1400" dirty="0" err="1"/>
              <a:t>li</a:t>
            </a:r>
            <a:r>
              <a:rPr lang="en-US" altLang="zh-CN" sz="1400" dirty="0"/>
              <a:t>&gt;</a:t>
            </a:r>
          </a:p>
          <a:p>
            <a:pPr marL="0" indent="268288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&lt;/</a:t>
            </a:r>
            <a:r>
              <a:rPr lang="en-US" altLang="zh-CN" sz="1400" dirty="0" err="1"/>
              <a:t>ul</a:t>
            </a:r>
            <a:r>
              <a:rPr lang="en-US" altLang="zh-CN" sz="1400" dirty="0" smtClean="0"/>
              <a:t>&gt;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 </a:t>
            </a:r>
            <a:r>
              <a:rPr lang="en-US" altLang="zh-CN" sz="1400" dirty="0"/>
              <a:t>&lt;/</a:t>
            </a:r>
            <a:r>
              <a:rPr lang="en-US" altLang="zh-CN" sz="1400" dirty="0" err="1"/>
              <a:t>li</a:t>
            </a:r>
            <a:r>
              <a:rPr lang="en-US" altLang="zh-CN" sz="1400" dirty="0"/>
              <a:t>&gt;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</a:t>
            </a:r>
            <a:r>
              <a:rPr lang="en-US" altLang="zh-CN" sz="1400" dirty="0" err="1"/>
              <a:t>li</a:t>
            </a:r>
            <a:r>
              <a:rPr lang="en-US" altLang="zh-CN" sz="1400" dirty="0"/>
              <a:t>&gt;</a:t>
            </a:r>
            <a:r>
              <a:rPr lang="zh-CN" altLang="en-US" sz="1400" dirty="0"/>
              <a:t>期刊目录</a:t>
            </a:r>
            <a:r>
              <a:rPr lang="en-US" altLang="zh-CN" sz="1400" dirty="0"/>
              <a:t>&lt;/</a:t>
            </a:r>
            <a:r>
              <a:rPr lang="en-US" altLang="zh-CN" sz="1400" dirty="0" err="1"/>
              <a:t>li</a:t>
            </a:r>
            <a:r>
              <a:rPr lang="en-US" altLang="zh-CN" sz="1400" dirty="0"/>
              <a:t>&gt;	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&lt;/</a:t>
            </a:r>
            <a:r>
              <a:rPr lang="en-US" altLang="zh-CN" sz="1400" dirty="0" err="1"/>
              <a:t>ul</a:t>
            </a:r>
            <a:r>
              <a:rPr lang="en-US" altLang="zh-CN" sz="1400" dirty="0"/>
              <a:t>&gt;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&lt;/body&gt;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/>
              <a:t>&lt;/html&gt;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/>
              <a:t>		</a:t>
            </a:r>
            <a:endParaRPr lang="zh-CN" altLang="en-US" sz="1400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4905375" y="810817"/>
            <a:ext cx="4102100" cy="1875234"/>
          </a:xfrm>
        </p:spPr>
        <p:txBody>
          <a:bodyPr/>
          <a:lstStyle/>
          <a:p>
            <a: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400" dirty="0"/>
          </a:p>
          <a:p>
            <a:endParaRPr lang="zh-CN" altLang="en-US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971550"/>
            <a:ext cx="3906838" cy="32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987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9.6  CSS</a:t>
            </a:r>
            <a:r>
              <a:rPr lang="zh-CN" altLang="en-US" dirty="0" smtClean="0"/>
              <a:t>盒模型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9151"/>
            <a:ext cx="8509000" cy="3810000"/>
          </a:xfrm>
        </p:spPr>
        <p:txBody>
          <a:bodyPr/>
          <a:lstStyle/>
          <a:p>
            <a:pPr eaLnBrk="1" hangingPunct="1"/>
            <a:r>
              <a:rPr lang="zh-CN" altLang="en-US" b="0" dirty="0" smtClean="0"/>
              <a:t>什么是</a:t>
            </a:r>
            <a:r>
              <a:rPr lang="en-US" altLang="zh-CN" b="0" dirty="0" smtClean="0"/>
              <a:t>CSS</a:t>
            </a:r>
            <a:r>
              <a:rPr lang="zh-CN" altLang="en-US" b="0" dirty="0" smtClean="0"/>
              <a:t>盒模型？</a:t>
            </a:r>
            <a:r>
              <a:rPr lang="zh-CN" altLang="en-US" b="0" dirty="0" smtClean="0">
                <a:solidFill>
                  <a:srgbClr val="7F787F"/>
                </a:solidFill>
              </a:rPr>
              <a:t> </a:t>
            </a:r>
            <a:r>
              <a:rPr lang="zh-CN" altLang="en-US" b="0" dirty="0" smtClean="0"/>
              <a:t/>
            </a:r>
            <a:br>
              <a:rPr lang="zh-CN" altLang="en-US" b="0" dirty="0" smtClean="0"/>
            </a:br>
            <a:r>
              <a:rPr lang="zh-CN" altLang="en-US" b="0" dirty="0" smtClean="0"/>
              <a:t>　　</a:t>
            </a:r>
            <a:r>
              <a:rPr lang="en-US" altLang="zh-CN" b="0" dirty="0" smtClean="0"/>
              <a:t>W3C</a:t>
            </a:r>
            <a:r>
              <a:rPr lang="zh-CN" altLang="en-US" b="0" dirty="0" smtClean="0"/>
              <a:t>组织就建议把所有网页上的对象都放在一个</a:t>
            </a:r>
            <a:r>
              <a:rPr lang="zh-CN" altLang="en-US" b="0" dirty="0" smtClean="0">
                <a:solidFill>
                  <a:srgbClr val="CC0000"/>
                </a:solidFill>
              </a:rPr>
              <a:t>盒</a:t>
            </a:r>
            <a:r>
              <a:rPr lang="en-US" altLang="zh-CN" b="0" dirty="0" smtClean="0">
                <a:solidFill>
                  <a:srgbClr val="CC0000"/>
                </a:solidFill>
              </a:rPr>
              <a:t>(box)</a:t>
            </a:r>
            <a:r>
              <a:rPr lang="zh-CN" altLang="en-US" b="0" dirty="0" smtClean="0"/>
              <a:t>中，设计师可以通过</a:t>
            </a:r>
            <a:r>
              <a:rPr lang="zh-CN" altLang="en-US" b="0" u="sng" dirty="0" smtClean="0"/>
              <a:t>创建定义来控制</a:t>
            </a:r>
            <a:r>
              <a:rPr lang="zh-CN" altLang="en-US" b="0" dirty="0" smtClean="0"/>
              <a:t>这个盒的属性，这些</a:t>
            </a:r>
            <a:r>
              <a:rPr lang="zh-CN" altLang="en-US" b="0" dirty="0" smtClean="0">
                <a:solidFill>
                  <a:srgbClr val="CC0000"/>
                </a:solidFill>
              </a:rPr>
              <a:t>对象</a:t>
            </a:r>
            <a:r>
              <a:rPr lang="zh-CN" altLang="en-US" b="0" dirty="0" smtClean="0"/>
              <a:t>包括段落、列表、标题、图片以及层。</a:t>
            </a:r>
          </a:p>
          <a:p>
            <a:pPr eaLnBrk="1" hangingPunct="1"/>
            <a:r>
              <a:rPr lang="zh-CN" altLang="en-US" b="0" dirty="0" smtClean="0">
                <a:solidFill>
                  <a:srgbClr val="7F787F"/>
                </a:solidFill>
              </a:rPr>
              <a:t> </a:t>
            </a:r>
            <a:r>
              <a:rPr lang="zh-CN" altLang="en-US" b="0" dirty="0" smtClean="0"/>
              <a:t>盒模型主要定义四个区域</a:t>
            </a:r>
            <a:r>
              <a:rPr lang="en-US" altLang="zh-CN" b="0" dirty="0" smtClean="0"/>
              <a:t>MBPC</a:t>
            </a:r>
            <a:r>
              <a:rPr lang="zh-CN" altLang="en-US" b="0" dirty="0" smtClean="0"/>
              <a:t>：边界</a:t>
            </a:r>
            <a:r>
              <a:rPr lang="en-US" altLang="zh-CN" b="0" dirty="0" smtClean="0"/>
              <a:t>(</a:t>
            </a:r>
            <a:r>
              <a:rPr lang="en-US" altLang="zh-CN" b="0" dirty="0" smtClean="0">
                <a:solidFill>
                  <a:srgbClr val="FF0000"/>
                </a:solidFill>
              </a:rPr>
              <a:t>m</a:t>
            </a:r>
            <a:r>
              <a:rPr lang="en-US" altLang="zh-CN" b="0" dirty="0" smtClean="0"/>
              <a:t>argin) </a:t>
            </a:r>
            <a:r>
              <a:rPr lang="zh-CN" altLang="en-US" b="0" dirty="0" smtClean="0"/>
              <a:t>、边框</a:t>
            </a:r>
            <a:r>
              <a:rPr lang="en-US" altLang="zh-CN" b="0" dirty="0" smtClean="0"/>
              <a:t>(</a:t>
            </a:r>
            <a:r>
              <a:rPr lang="en-US" altLang="zh-CN" b="0" dirty="0" smtClean="0">
                <a:solidFill>
                  <a:srgbClr val="FF0000"/>
                </a:solidFill>
              </a:rPr>
              <a:t>b</a:t>
            </a:r>
            <a:r>
              <a:rPr lang="en-US" altLang="zh-CN" b="0" dirty="0" smtClean="0"/>
              <a:t>order) </a:t>
            </a:r>
            <a:r>
              <a:rPr lang="zh-CN" altLang="en-US" b="0" dirty="0" smtClean="0"/>
              <a:t>、填充</a:t>
            </a:r>
            <a:r>
              <a:rPr lang="en-US" altLang="zh-CN" b="0" dirty="0" smtClean="0"/>
              <a:t>(</a:t>
            </a:r>
            <a:r>
              <a:rPr lang="en-US" altLang="zh-CN" b="0" dirty="0" smtClean="0">
                <a:solidFill>
                  <a:srgbClr val="FF0000"/>
                </a:solidFill>
              </a:rPr>
              <a:t>p</a:t>
            </a:r>
            <a:r>
              <a:rPr lang="en-US" altLang="zh-CN" b="0" dirty="0" smtClean="0"/>
              <a:t>adding)</a:t>
            </a:r>
            <a:r>
              <a:rPr lang="zh-CN" altLang="en-US" b="0" dirty="0" smtClean="0"/>
              <a:t>和内容</a:t>
            </a:r>
            <a:r>
              <a:rPr lang="en-US" altLang="zh-CN" b="0" dirty="0" smtClean="0"/>
              <a:t>(</a:t>
            </a:r>
            <a:r>
              <a:rPr lang="en-US" altLang="zh-CN" b="0" dirty="0" smtClean="0">
                <a:solidFill>
                  <a:srgbClr val="FF0000"/>
                </a:solidFill>
              </a:rPr>
              <a:t>c</a:t>
            </a:r>
            <a:r>
              <a:rPr lang="en-US" altLang="zh-CN" b="0" dirty="0" smtClean="0"/>
              <a:t>ontent)</a:t>
            </a:r>
            <a:r>
              <a:rPr lang="zh-CN" altLang="en-US" b="0" dirty="0" smtClean="0"/>
              <a:t> 。</a:t>
            </a:r>
            <a:r>
              <a:rPr lang="zh-CN" altLang="en-US" b="0" dirty="0" smtClean="0">
                <a:solidFill>
                  <a:srgbClr val="7F787F"/>
                </a:solidFill>
              </a:rPr>
              <a:t> </a:t>
            </a:r>
            <a:endParaRPr lang="zh-CN" altLang="en-US" b="0" dirty="0" smtClean="0"/>
          </a:p>
          <a:p>
            <a:pPr eaLnBrk="1" hangingPunct="1"/>
            <a:r>
              <a:rPr lang="en-US" altLang="zh-CN" b="0" dirty="0" smtClean="0">
                <a:solidFill>
                  <a:srgbClr val="7F787F"/>
                </a:solidFill>
              </a:rPr>
              <a:t> </a:t>
            </a:r>
            <a:r>
              <a:rPr lang="en-US" altLang="zh-CN" b="0" dirty="0" smtClean="0"/>
              <a:t>margin</a:t>
            </a:r>
            <a:r>
              <a:rPr lang="zh-CN" altLang="en-US" b="0" dirty="0" smtClean="0"/>
              <a:t>，</a:t>
            </a:r>
            <a:r>
              <a:rPr lang="en-US" altLang="zh-CN" b="0" dirty="0" smtClean="0"/>
              <a:t>background-color</a:t>
            </a:r>
            <a:r>
              <a:rPr lang="zh-CN" altLang="en-US" b="0" dirty="0" smtClean="0"/>
              <a:t>，</a:t>
            </a:r>
            <a:r>
              <a:rPr lang="en-US" altLang="zh-CN" b="0" dirty="0" smtClean="0"/>
              <a:t>background-image</a:t>
            </a:r>
            <a:r>
              <a:rPr lang="zh-CN" altLang="en-US" b="0" dirty="0" smtClean="0"/>
              <a:t>，</a:t>
            </a:r>
            <a:r>
              <a:rPr lang="en-US" altLang="zh-CN" b="0" dirty="0" smtClean="0"/>
              <a:t>padding</a:t>
            </a:r>
            <a:r>
              <a:rPr lang="zh-CN" altLang="en-US" b="0" dirty="0" smtClean="0"/>
              <a:t>，</a:t>
            </a:r>
            <a:r>
              <a:rPr lang="en-US" altLang="zh-CN" b="0" dirty="0" smtClean="0"/>
              <a:t>content</a:t>
            </a:r>
            <a:r>
              <a:rPr lang="zh-CN" altLang="en-US" b="0" dirty="0" smtClean="0"/>
              <a:t>，</a:t>
            </a:r>
            <a:r>
              <a:rPr lang="en-US" altLang="zh-CN" b="0" dirty="0" smtClean="0"/>
              <a:t>border</a:t>
            </a:r>
            <a:r>
              <a:rPr lang="zh-CN" altLang="en-US" b="0" dirty="0" smtClean="0"/>
              <a:t>之间的层次、关系和相互影响。</a:t>
            </a:r>
          </a:p>
        </p:txBody>
      </p:sp>
    </p:spTree>
    <p:extLst>
      <p:ext uri="{BB962C8B-B14F-4D97-AF65-F5344CB8AC3E}">
        <p14:creationId xmlns:p14="http://schemas.microsoft.com/office/powerpoint/2010/main" xmlns="" val="2763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9.6.1 CSS</a:t>
            </a:r>
            <a:r>
              <a:rPr lang="zh-CN" altLang="en-US" dirty="0" smtClean="0"/>
              <a:t>盒模型结构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57250"/>
            <a:ext cx="6019800" cy="362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878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CSS</a:t>
            </a:r>
            <a:r>
              <a:rPr lang="zh-CN" altLang="en-US" dirty="0" smtClean="0"/>
              <a:t>盒模型</a:t>
            </a:r>
            <a:r>
              <a:rPr lang="en-US" altLang="zh-CN" dirty="0" smtClean="0"/>
              <a:t>3D</a:t>
            </a:r>
            <a:r>
              <a:rPr lang="zh-CN" altLang="en-US" dirty="0" smtClean="0"/>
              <a:t>示意图</a:t>
            </a:r>
            <a:endParaRPr lang="zh-CN" altLang="en-US" dirty="0"/>
          </a:p>
        </p:txBody>
      </p:sp>
      <p:pic>
        <p:nvPicPr>
          <p:cNvPr id="4" name="Picture 3" descr="css_box_3D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800100"/>
            <a:ext cx="6400800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0968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9.6.2 </a:t>
            </a:r>
            <a:r>
              <a:rPr lang="zh-CN" altLang="en-US" dirty="0" smtClean="0"/>
              <a:t>边界属性设置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9151"/>
            <a:ext cx="8509000" cy="3810000"/>
          </a:xfrm>
        </p:spPr>
        <p:txBody>
          <a:bodyPr/>
          <a:lstStyle/>
          <a:p>
            <a:r>
              <a:rPr lang="zh-CN" altLang="en-US" dirty="0" smtClean="0"/>
              <a:t>边界属性是</a:t>
            </a:r>
            <a:r>
              <a:rPr lang="en-US" altLang="zh-CN" dirty="0" smtClean="0"/>
              <a:t>margin</a:t>
            </a:r>
            <a:r>
              <a:rPr lang="zh-CN" altLang="en-US" dirty="0" smtClean="0"/>
              <a:t>，也称为外边距，表示盒子边框与页面边界或其他盒子之间的距离，属性值为长度值、百分数或</a:t>
            </a:r>
            <a:r>
              <a:rPr lang="en-US" altLang="zh-CN" dirty="0" smtClean="0"/>
              <a:t>auto</a:t>
            </a:r>
            <a:r>
              <a:rPr lang="zh-CN" altLang="en-US" dirty="0" smtClean="0"/>
              <a:t>，属性效果是围绕元素边框的“空白” 。</a:t>
            </a:r>
          </a:p>
          <a:p>
            <a:r>
              <a:rPr lang="zh-CN" altLang="en-US" dirty="0" smtClean="0"/>
              <a:t>外边距还可以通过单边属性进行设置，不会影响其他外边距，且这些单边属性可以设置一个或多个，具有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个单边外边距属性：</a:t>
            </a:r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margin-top</a:t>
            </a:r>
            <a:r>
              <a:rPr lang="zh-CN" altLang="en-US" sz="1800" dirty="0" smtClean="0">
                <a:solidFill>
                  <a:srgbClr val="FF0000"/>
                </a:solidFill>
                <a:ea typeface="宋体" charset="-122"/>
              </a:rPr>
              <a:t>：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20px; margin-right</a:t>
            </a:r>
            <a:r>
              <a:rPr lang="zh-CN" altLang="en-US" sz="1800" dirty="0" smtClean="0">
                <a:solidFill>
                  <a:srgbClr val="FF0000"/>
                </a:solidFill>
                <a:ea typeface="宋体" charset="-122"/>
              </a:rPr>
              <a:t> ：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20px;</a:t>
            </a:r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 margin-bottom</a:t>
            </a:r>
            <a:r>
              <a:rPr lang="zh-CN" altLang="en-US" sz="1800" dirty="0" smtClean="0">
                <a:solidFill>
                  <a:srgbClr val="FF0000"/>
                </a:solidFill>
                <a:ea typeface="宋体" charset="-122"/>
              </a:rPr>
              <a:t> ：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20px; margin-left</a:t>
            </a:r>
            <a:r>
              <a:rPr lang="zh-CN" altLang="en-US" sz="1800" dirty="0" smtClean="0">
                <a:solidFill>
                  <a:srgbClr val="FF0000"/>
                </a:solidFill>
                <a:ea typeface="宋体" charset="-122"/>
              </a:rPr>
              <a:t> ：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20px;</a:t>
            </a:r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margin:10px; /* 4</a:t>
            </a:r>
            <a:r>
              <a:rPr lang="zh-CN" altLang="en-US" sz="1800" dirty="0" smtClean="0">
                <a:solidFill>
                  <a:srgbClr val="FF0000"/>
                </a:solidFill>
                <a:ea typeface="宋体" charset="-122"/>
              </a:rPr>
              <a:t>个边均为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10px */</a:t>
            </a:r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margin:10px 20px ;</a:t>
            </a: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/* </a:t>
            </a:r>
            <a:r>
              <a:rPr lang="zh-CN" altLang="en-US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上下</a:t>
            </a: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|</a:t>
            </a:r>
            <a:r>
              <a:rPr lang="zh-CN" altLang="en-US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左右*</a:t>
            </a: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/</a:t>
            </a:r>
            <a:endParaRPr lang="en-US" altLang="zh-CN" sz="1800" dirty="0" smtClean="0">
              <a:solidFill>
                <a:srgbClr val="FF0000"/>
              </a:solidFill>
              <a:ea typeface="宋体" charset="-122"/>
            </a:endParaRPr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margin:10px 20px 30px;</a:t>
            </a: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/* </a:t>
            </a:r>
            <a:r>
              <a:rPr lang="zh-CN" altLang="en-US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上</a:t>
            </a: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|</a:t>
            </a:r>
            <a:r>
              <a:rPr lang="zh-CN" altLang="en-US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右左</a:t>
            </a: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|</a:t>
            </a:r>
            <a:r>
              <a:rPr lang="zh-CN" altLang="en-US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下*</a:t>
            </a: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/</a:t>
            </a:r>
            <a:endParaRPr lang="en-US" altLang="zh-CN" sz="1800" dirty="0" smtClean="0">
              <a:solidFill>
                <a:srgbClr val="FF0000"/>
              </a:solidFill>
              <a:ea typeface="宋体" charset="-122"/>
            </a:endParaRPr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margin:10px 20px 30px 40px;</a:t>
            </a: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/* </a:t>
            </a:r>
            <a:r>
              <a:rPr lang="zh-CN" altLang="en-US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上</a:t>
            </a: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|</a:t>
            </a:r>
            <a:r>
              <a:rPr lang="zh-CN" altLang="en-US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右</a:t>
            </a: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|</a:t>
            </a:r>
            <a:r>
              <a:rPr lang="zh-CN" altLang="en-US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下</a:t>
            </a: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|</a:t>
            </a:r>
            <a:r>
              <a:rPr lang="zh-CN" altLang="en-US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左*</a:t>
            </a: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/</a:t>
            </a:r>
            <a:endParaRPr lang="en-US" altLang="zh-CN" sz="2000" dirty="0" smtClean="0">
              <a:solidFill>
                <a:srgbClr val="FF0000"/>
              </a:solidFill>
              <a:ea typeface="宋体" charset="-122"/>
            </a:endParaRPr>
          </a:p>
          <a:p>
            <a:pPr lvl="1"/>
            <a:endParaRPr lang="en-US" altLang="zh-CN" dirty="0" smtClean="0">
              <a:ea typeface="宋体" charset="-122"/>
            </a:endParaRPr>
          </a:p>
          <a:p>
            <a:pPr lvl="1"/>
            <a:endParaRPr lang="en-US" altLang="zh-CN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8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边界属性设置案例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3333750"/>
            <a:ext cx="8474075" cy="1371600"/>
          </a:xfrm>
        </p:spPr>
        <p:txBody>
          <a:bodyPr/>
          <a:lstStyle/>
          <a:p>
            <a:pPr defTabSz="182563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&lt;body&gt;</a:t>
            </a:r>
          </a:p>
          <a:p>
            <a:pPr defTabSz="182563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	&lt;h4&gt;</a:t>
            </a:r>
            <a:r>
              <a:rPr lang="zh-CN" altLang="en-US" sz="1400" dirty="0" smtClean="0"/>
              <a:t>设置边界属性</a:t>
            </a:r>
            <a:r>
              <a:rPr lang="en-US" altLang="zh-CN" sz="1400" dirty="0" smtClean="0"/>
              <a:t>&lt;/h4&gt;</a:t>
            </a:r>
          </a:p>
          <a:p>
            <a:pPr defTabSz="182563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	&lt;p id="p1"&gt;</a:t>
            </a:r>
            <a:r>
              <a:rPr lang="zh-CN" altLang="en-US" sz="1400" dirty="0" smtClean="0"/>
              <a:t>使用</a:t>
            </a:r>
            <a:r>
              <a:rPr lang="en-US" altLang="zh-CN" sz="1400" dirty="0" smtClean="0"/>
              <a:t>CSS+DIV</a:t>
            </a:r>
            <a:r>
              <a:rPr lang="zh-CN" altLang="en-US" sz="1400" dirty="0" smtClean="0"/>
              <a:t>进行页面布局是一种全新的体验，完全有别于传统的表格排版习惯。</a:t>
            </a:r>
            <a:r>
              <a:rPr lang="en-US" altLang="zh-CN" sz="1400" dirty="0" smtClean="0"/>
              <a:t>&lt;/p&gt;</a:t>
            </a:r>
          </a:p>
          <a:p>
            <a:pPr defTabSz="182563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	&lt;p id="p2"&gt;</a:t>
            </a:r>
            <a:r>
              <a:rPr lang="zh-CN" altLang="en-US" sz="1400" dirty="0" smtClean="0"/>
              <a:t>使用</a:t>
            </a:r>
            <a:r>
              <a:rPr lang="en-US" altLang="zh-CN" sz="1400" dirty="0" smtClean="0"/>
              <a:t>CSS+DIV</a:t>
            </a:r>
            <a:r>
              <a:rPr lang="zh-CN" altLang="en-US" sz="1400" dirty="0" smtClean="0"/>
              <a:t>进行页面布局是一种全新的体验，完全有别于传统的表格排版习惯。</a:t>
            </a:r>
            <a:r>
              <a:rPr lang="en-US" altLang="zh-CN" sz="1400" dirty="0" smtClean="0"/>
              <a:t>&lt;/p&gt;</a:t>
            </a:r>
          </a:p>
          <a:p>
            <a:pPr defTabSz="182563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	&lt;/body&gt;</a:t>
            </a:r>
          </a:p>
          <a:p>
            <a:pPr defTabSz="182563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dirty="0" smtClean="0"/>
              <a:t>&lt;/html&gt;</a:t>
            </a:r>
            <a:endParaRPr lang="zh-CN" altLang="en-US" sz="1400" dirty="0"/>
          </a:p>
        </p:txBody>
      </p:sp>
      <p:sp>
        <p:nvSpPr>
          <p:cNvPr id="5" name="矩形 4"/>
          <p:cNvSpPr/>
          <p:nvPr/>
        </p:nvSpPr>
        <p:spPr>
          <a:xfrm>
            <a:off x="533400" y="815102"/>
            <a:ext cx="4038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微软雅黑" pitchFamily="34" charset="-122"/>
                <a:ea typeface="微软雅黑" pitchFamily="34" charset="-122"/>
              </a:rPr>
              <a:t>&lt;!-- edu_9_6_1.html --&gt;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微软雅黑" pitchFamily="34" charset="-122"/>
                <a:ea typeface="微软雅黑" pitchFamily="34" charset="-122"/>
              </a:rPr>
              <a:t>&lt;html&gt;</a:t>
            </a:r>
          </a:p>
          <a:p>
            <a:pPr defTabSz="182563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微软雅黑" pitchFamily="34" charset="-122"/>
                <a:ea typeface="微软雅黑" pitchFamily="34" charset="-122"/>
              </a:rPr>
              <a:t>	&lt;head&gt;</a:t>
            </a:r>
          </a:p>
          <a:p>
            <a:pPr defTabSz="182563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微软雅黑" pitchFamily="34" charset="-122"/>
                <a:ea typeface="微软雅黑" pitchFamily="34" charset="-122"/>
              </a:rPr>
              <a:t>	&lt;title&gt;</a:t>
            </a:r>
            <a:r>
              <a:rPr lang="zh-CN" altLang="en-US" sz="1400" b="0" dirty="0" smtClean="0">
                <a:latin typeface="微软雅黑" pitchFamily="34" charset="-122"/>
                <a:ea typeface="微软雅黑" pitchFamily="34" charset="-122"/>
              </a:rPr>
              <a:t>设置边界属性</a:t>
            </a:r>
            <a:r>
              <a:rPr lang="en-US" altLang="zh-CN" sz="1400" b="0" dirty="0" smtClean="0">
                <a:latin typeface="微软雅黑" pitchFamily="34" charset="-122"/>
                <a:ea typeface="微软雅黑" pitchFamily="34" charset="-122"/>
              </a:rPr>
              <a:t>&lt;/title&gt;</a:t>
            </a:r>
          </a:p>
          <a:p>
            <a:pPr defTabSz="182563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微软雅黑" pitchFamily="34" charset="-122"/>
                <a:ea typeface="微软雅黑" pitchFamily="34" charset="-122"/>
              </a:rPr>
              <a:t>	&lt;style type="text/</a:t>
            </a:r>
            <a:r>
              <a:rPr lang="en-US" altLang="zh-CN" sz="1400" b="0" dirty="0" err="1" smtClean="0">
                <a:latin typeface="微软雅黑" pitchFamily="34" charset="-122"/>
                <a:ea typeface="微软雅黑" pitchFamily="34" charset="-122"/>
              </a:rPr>
              <a:t>css</a:t>
            </a:r>
            <a:r>
              <a:rPr lang="en-US" altLang="zh-CN" sz="1400" b="0" dirty="0" smtClean="0">
                <a:latin typeface="微软雅黑" pitchFamily="34" charset="-122"/>
                <a:ea typeface="微软雅黑" pitchFamily="34" charset="-122"/>
              </a:rPr>
              <a:t>"&gt;</a:t>
            </a:r>
          </a:p>
          <a:p>
            <a:pPr defTabSz="182563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微软雅黑" pitchFamily="34" charset="-122"/>
                <a:ea typeface="微软雅黑" pitchFamily="34" charset="-122"/>
              </a:rPr>
              <a:t>    #p1{background:#99ffcc;margin-top:20px;margin-left:20px;}	</a:t>
            </a:r>
          </a:p>
          <a:p>
            <a:pPr defTabSz="182563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微软雅黑" pitchFamily="34" charset="-122"/>
                <a:ea typeface="微软雅黑" pitchFamily="34" charset="-122"/>
              </a:rPr>
              <a:t>    #p2{background:#99ffff;margin:20px 30px 20px;}</a:t>
            </a:r>
          </a:p>
          <a:p>
            <a:pPr defTabSz="182563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微软雅黑" pitchFamily="34" charset="-122"/>
                <a:ea typeface="微软雅黑" pitchFamily="34" charset="-122"/>
              </a:rPr>
              <a:t>&lt;/style&gt;</a:t>
            </a:r>
          </a:p>
          <a:p>
            <a:pPr defTabSz="182563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400" b="0" dirty="0" smtClean="0">
                <a:latin typeface="微软雅黑" pitchFamily="34" charset="-122"/>
                <a:ea typeface="微软雅黑" pitchFamily="34" charset="-122"/>
              </a:rPr>
              <a:t>&lt;/head&gt;</a:t>
            </a:r>
            <a:endParaRPr lang="zh-CN" altLang="en-US" sz="1400" b="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047750"/>
            <a:ext cx="372831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1422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9.6.3 </a:t>
            </a:r>
            <a:r>
              <a:rPr lang="zh-CN" altLang="en-US" dirty="0" smtClean="0"/>
              <a:t>边框属性设置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9151"/>
            <a:ext cx="8509000" cy="3810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rgbClr val="FF0000"/>
                </a:solidFill>
                <a:ea typeface="微软雅黑" pitchFamily="34" charset="-122"/>
              </a:rPr>
              <a:t>border-width</a:t>
            </a:r>
            <a:r>
              <a:rPr lang="en-US" altLang="zh-CN" dirty="0" smtClean="0">
                <a:ea typeface="微软雅黑" pitchFamily="34" charset="-122"/>
              </a:rPr>
              <a:t>:</a:t>
            </a:r>
            <a:r>
              <a:rPr lang="en-US" altLang="zh-CN" dirty="0" smtClean="0">
                <a:solidFill>
                  <a:srgbClr val="7F787F"/>
                </a:solidFill>
                <a:ea typeface="微软雅黑" pitchFamily="34" charset="-122"/>
              </a:rPr>
              <a:t> </a:t>
            </a:r>
            <a:r>
              <a:rPr lang="en-US" altLang="zh-CN" dirty="0" smtClean="0">
                <a:ea typeface="微软雅黑" pitchFamily="34" charset="-122"/>
              </a:rPr>
              <a:t>thin</a:t>
            </a:r>
            <a:r>
              <a:rPr lang="zh-CN" altLang="en-US" dirty="0" smtClean="0">
                <a:ea typeface="微软雅黑" pitchFamily="34" charset="-122"/>
              </a:rPr>
              <a:t>、</a:t>
            </a:r>
            <a:r>
              <a:rPr lang="en-US" altLang="zh-CN" dirty="0" smtClean="0">
                <a:ea typeface="微软雅黑" pitchFamily="34" charset="-122"/>
              </a:rPr>
              <a:t>medium</a:t>
            </a:r>
            <a:r>
              <a:rPr lang="zh-CN" altLang="en-US" dirty="0" smtClean="0">
                <a:ea typeface="微软雅黑" pitchFamily="34" charset="-122"/>
              </a:rPr>
              <a:t>、</a:t>
            </a:r>
            <a:r>
              <a:rPr lang="en-US" altLang="zh-CN" dirty="0" smtClean="0">
                <a:ea typeface="微软雅黑" pitchFamily="34" charset="-122"/>
              </a:rPr>
              <a:t>thick</a:t>
            </a:r>
            <a:r>
              <a:rPr lang="en-US" altLang="zh-CN" dirty="0" smtClean="0">
                <a:solidFill>
                  <a:srgbClr val="7F787F"/>
                </a:solidFill>
                <a:ea typeface="微软雅黑" pitchFamily="34" charset="-122"/>
              </a:rPr>
              <a:t> </a:t>
            </a:r>
            <a:r>
              <a:rPr lang="zh-CN" altLang="en-US" dirty="0" smtClean="0">
                <a:ea typeface="微软雅黑" pitchFamily="34" charset="-122"/>
              </a:rPr>
              <a:t>、</a:t>
            </a:r>
            <a:r>
              <a:rPr lang="en-US" altLang="zh-CN" dirty="0" smtClean="0"/>
              <a:t>length</a:t>
            </a:r>
            <a:r>
              <a:rPr lang="en-US" altLang="zh-CN" dirty="0" smtClean="0">
                <a:solidFill>
                  <a:srgbClr val="7F787F"/>
                </a:solidFill>
              </a:rPr>
              <a:t> </a:t>
            </a:r>
            <a:r>
              <a:rPr lang="zh-CN" altLang="en-US" dirty="0" smtClean="0"/>
              <a:t>；</a:t>
            </a:r>
            <a:r>
              <a:rPr lang="zh-CN" altLang="en-US" dirty="0" smtClean="0">
                <a:ea typeface="微软雅黑" pitchFamily="34" charset="-122"/>
              </a:rPr>
              <a:t>复合属性，分</a:t>
            </a:r>
            <a:r>
              <a:rPr lang="en-US" altLang="zh-CN" dirty="0" smtClean="0">
                <a:solidFill>
                  <a:srgbClr val="FF0000"/>
                </a:solidFill>
                <a:ea typeface="微软雅黑" pitchFamily="34" charset="-122"/>
              </a:rPr>
              <a:t>border-</a:t>
            </a:r>
            <a:r>
              <a:rPr lang="en-US" altLang="zh-CN" dirty="0" smtClean="0">
                <a:ea typeface="微软雅黑" pitchFamily="34" charset="-122"/>
              </a:rPr>
              <a:t>top</a:t>
            </a:r>
            <a:r>
              <a:rPr lang="en-US" altLang="zh-CN" dirty="0" smtClean="0">
                <a:solidFill>
                  <a:srgbClr val="FF0000"/>
                </a:solidFill>
                <a:ea typeface="微软雅黑" pitchFamily="34" charset="-122"/>
              </a:rPr>
              <a:t>-width</a:t>
            </a:r>
            <a:r>
              <a:rPr lang="zh-CN" altLang="en-US" dirty="0" smtClean="0">
                <a:ea typeface="微软雅黑" pitchFamily="34" charset="-122"/>
              </a:rPr>
              <a:t>、</a:t>
            </a:r>
            <a:r>
              <a:rPr lang="en-US" altLang="zh-CN" dirty="0" smtClean="0">
                <a:solidFill>
                  <a:srgbClr val="FF0000"/>
                </a:solidFill>
                <a:ea typeface="微软雅黑" pitchFamily="34" charset="-122"/>
              </a:rPr>
              <a:t>border-</a:t>
            </a:r>
            <a:r>
              <a:rPr lang="en-US" altLang="zh-CN" dirty="0" smtClean="0">
                <a:ea typeface="微软雅黑" pitchFamily="34" charset="-122"/>
              </a:rPr>
              <a:t>right</a:t>
            </a:r>
            <a:r>
              <a:rPr lang="en-US" altLang="zh-CN" dirty="0" smtClean="0">
                <a:solidFill>
                  <a:srgbClr val="FF0000"/>
                </a:solidFill>
                <a:ea typeface="微软雅黑" pitchFamily="34" charset="-122"/>
              </a:rPr>
              <a:t>-width</a:t>
            </a:r>
            <a:r>
              <a:rPr lang="zh-CN" altLang="en-US" dirty="0" smtClean="0">
                <a:ea typeface="微软雅黑" pitchFamily="34" charset="-122"/>
              </a:rPr>
              <a:t>、</a:t>
            </a:r>
            <a:r>
              <a:rPr lang="en-US" altLang="zh-CN" dirty="0" smtClean="0">
                <a:solidFill>
                  <a:srgbClr val="FF0000"/>
                </a:solidFill>
                <a:ea typeface="微软雅黑" pitchFamily="34" charset="-122"/>
              </a:rPr>
              <a:t>border-</a:t>
            </a:r>
            <a:r>
              <a:rPr lang="en-US" altLang="zh-CN" dirty="0" smtClean="0">
                <a:ea typeface="微软雅黑" pitchFamily="34" charset="-122"/>
              </a:rPr>
              <a:t>bottom</a:t>
            </a:r>
            <a:r>
              <a:rPr lang="en-US" altLang="zh-CN" dirty="0" smtClean="0">
                <a:solidFill>
                  <a:srgbClr val="FF0000"/>
                </a:solidFill>
                <a:ea typeface="微软雅黑" pitchFamily="34" charset="-122"/>
              </a:rPr>
              <a:t>-width</a:t>
            </a:r>
            <a:r>
              <a:rPr lang="zh-CN" altLang="en-US" dirty="0" smtClean="0">
                <a:ea typeface="微软雅黑" pitchFamily="34" charset="-122"/>
              </a:rPr>
              <a:t>、</a:t>
            </a:r>
            <a:r>
              <a:rPr lang="en-US" altLang="zh-CN" dirty="0" smtClean="0">
                <a:solidFill>
                  <a:srgbClr val="FF0000"/>
                </a:solidFill>
                <a:ea typeface="微软雅黑" pitchFamily="34" charset="-122"/>
              </a:rPr>
              <a:t>border-</a:t>
            </a:r>
            <a:r>
              <a:rPr lang="en-US" altLang="zh-CN" dirty="0" smtClean="0">
                <a:ea typeface="微软雅黑" pitchFamily="34" charset="-122"/>
              </a:rPr>
              <a:t>left</a:t>
            </a:r>
            <a:r>
              <a:rPr lang="en-US" altLang="zh-CN" dirty="0" smtClean="0">
                <a:solidFill>
                  <a:srgbClr val="FF0000"/>
                </a:solidFill>
                <a:ea typeface="微软雅黑" pitchFamily="34" charset="-122"/>
              </a:rPr>
              <a:t>-width</a:t>
            </a:r>
            <a:r>
              <a:rPr lang="zh-CN" altLang="en-US" dirty="0" smtClean="0">
                <a:ea typeface="微软雅黑" pitchFamily="34" charset="-122"/>
              </a:rPr>
              <a:t>四个子属性。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rgbClr val="FF0000"/>
                </a:solidFill>
                <a:ea typeface="微软雅黑" pitchFamily="34" charset="-122"/>
              </a:rPr>
              <a:t>border-style</a:t>
            </a:r>
            <a:r>
              <a:rPr lang="en-US" altLang="zh-CN" dirty="0" smtClean="0">
                <a:solidFill>
                  <a:srgbClr val="7F787F"/>
                </a:solidFill>
                <a:ea typeface="微软雅黑" pitchFamily="34" charset="-122"/>
              </a:rPr>
              <a:t> </a:t>
            </a:r>
            <a:r>
              <a:rPr lang="en-US" altLang="zh-CN" dirty="0" smtClean="0">
                <a:ea typeface="微软雅黑" pitchFamily="34" charset="-122"/>
              </a:rPr>
              <a:t>:</a:t>
            </a:r>
            <a:r>
              <a:rPr lang="en-US" altLang="zh-CN" dirty="0" err="1" smtClean="0">
                <a:ea typeface="微软雅黑" pitchFamily="34" charset="-122"/>
              </a:rPr>
              <a:t>none|dotted|dashed</a:t>
            </a:r>
            <a:r>
              <a:rPr lang="en-US" altLang="zh-CN" dirty="0" smtClean="0">
                <a:ea typeface="微软雅黑" pitchFamily="34" charset="-122"/>
              </a:rPr>
              <a:t>|</a:t>
            </a:r>
            <a:r>
              <a:rPr lang="en-US" altLang="zh-CN" dirty="0" smtClean="0">
                <a:solidFill>
                  <a:srgbClr val="7F787F"/>
                </a:solidFill>
                <a:ea typeface="微软雅黑" pitchFamily="34" charset="-122"/>
              </a:rPr>
              <a:t> </a:t>
            </a:r>
            <a:r>
              <a:rPr lang="en-US" altLang="zh-CN" dirty="0" err="1" smtClean="0">
                <a:ea typeface="微软雅黑" pitchFamily="34" charset="-122"/>
              </a:rPr>
              <a:t>solid|double|groove</a:t>
            </a:r>
            <a:r>
              <a:rPr lang="en-US" altLang="zh-CN" dirty="0" smtClean="0">
                <a:ea typeface="微软雅黑" pitchFamily="34" charset="-122"/>
              </a:rPr>
              <a:t>[</a:t>
            </a:r>
            <a:r>
              <a:rPr lang="zh-CN" altLang="en-US" sz="1800" dirty="0" smtClean="0">
                <a:ea typeface="微软雅黑" pitchFamily="34" charset="-122"/>
              </a:rPr>
              <a:t>凹型线</a:t>
            </a:r>
            <a:r>
              <a:rPr lang="zh-CN" altLang="en-US" dirty="0" smtClean="0">
                <a:ea typeface="微软雅黑" pitchFamily="34" charset="-122"/>
              </a:rPr>
              <a:t>］</a:t>
            </a:r>
            <a:r>
              <a:rPr lang="en-US" altLang="zh-CN" dirty="0" smtClean="0">
                <a:ea typeface="微软雅黑" pitchFamily="34" charset="-122"/>
              </a:rPr>
              <a:t>|ridge</a:t>
            </a:r>
            <a:r>
              <a:rPr lang="en-US" altLang="zh-CN" dirty="0" smtClean="0">
                <a:solidFill>
                  <a:srgbClr val="7F787F"/>
                </a:solidFill>
                <a:ea typeface="微软雅黑" pitchFamily="34" charset="-122"/>
              </a:rPr>
              <a:t> </a:t>
            </a:r>
            <a:r>
              <a:rPr lang="zh-CN" altLang="en-US" dirty="0" smtClean="0">
                <a:ea typeface="微软雅黑" pitchFamily="34" charset="-122"/>
              </a:rPr>
              <a:t>［</a:t>
            </a:r>
            <a:r>
              <a:rPr lang="zh-CN" altLang="en-US" sz="1800" dirty="0" smtClean="0">
                <a:ea typeface="微软雅黑" pitchFamily="34" charset="-122"/>
              </a:rPr>
              <a:t>凸型线</a:t>
            </a:r>
            <a:r>
              <a:rPr lang="zh-CN" altLang="en-US" dirty="0" smtClean="0">
                <a:ea typeface="微软雅黑" pitchFamily="34" charset="-122"/>
              </a:rPr>
              <a:t>］</a:t>
            </a:r>
            <a:r>
              <a:rPr lang="en-US" altLang="zh-CN" dirty="0" smtClean="0">
                <a:solidFill>
                  <a:srgbClr val="7F787F"/>
                </a:solidFill>
                <a:ea typeface="微软雅黑" pitchFamily="34" charset="-122"/>
              </a:rPr>
              <a:t> </a:t>
            </a:r>
            <a:r>
              <a:rPr lang="en-US" altLang="zh-CN" dirty="0" smtClean="0">
                <a:ea typeface="微软雅黑" pitchFamily="34" charset="-122"/>
              </a:rPr>
              <a:t>|inset</a:t>
            </a:r>
            <a:r>
              <a:rPr lang="en-US" altLang="zh-CN" dirty="0" smtClean="0">
                <a:solidFill>
                  <a:srgbClr val="7F787F"/>
                </a:solidFill>
                <a:ea typeface="微软雅黑" pitchFamily="34" charset="-122"/>
              </a:rPr>
              <a:t> </a:t>
            </a:r>
            <a:r>
              <a:rPr lang="zh-CN" altLang="en-US" dirty="0" smtClean="0">
                <a:ea typeface="微软雅黑" pitchFamily="34" charset="-122"/>
              </a:rPr>
              <a:t>［</a:t>
            </a:r>
            <a:r>
              <a:rPr lang="zh-CN" altLang="en-US" sz="1800" dirty="0" smtClean="0">
                <a:ea typeface="微软雅黑" pitchFamily="34" charset="-122"/>
              </a:rPr>
              <a:t>嵌入线</a:t>
            </a:r>
            <a:r>
              <a:rPr lang="zh-CN" altLang="en-US" dirty="0" smtClean="0">
                <a:ea typeface="微软雅黑" pitchFamily="34" charset="-122"/>
              </a:rPr>
              <a:t>］</a:t>
            </a:r>
            <a:r>
              <a:rPr lang="en-US" altLang="zh-CN" dirty="0" smtClean="0">
                <a:solidFill>
                  <a:srgbClr val="7F787F"/>
                </a:solidFill>
                <a:ea typeface="微软雅黑" pitchFamily="34" charset="-122"/>
              </a:rPr>
              <a:t> </a:t>
            </a:r>
            <a:r>
              <a:rPr lang="en-US" altLang="zh-CN" dirty="0" smtClean="0">
                <a:ea typeface="微软雅黑" pitchFamily="34" charset="-122"/>
              </a:rPr>
              <a:t>|outset</a:t>
            </a:r>
            <a:r>
              <a:rPr lang="en-US" altLang="zh-CN" dirty="0" smtClean="0">
                <a:solidFill>
                  <a:srgbClr val="7F787F"/>
                </a:solidFill>
                <a:ea typeface="微软雅黑" pitchFamily="34" charset="-122"/>
              </a:rPr>
              <a:t> </a:t>
            </a:r>
            <a:r>
              <a:rPr lang="zh-CN" altLang="en-US" dirty="0" smtClean="0">
                <a:ea typeface="微软雅黑" pitchFamily="34" charset="-122"/>
              </a:rPr>
              <a:t>［</a:t>
            </a:r>
            <a:r>
              <a:rPr lang="zh-CN" altLang="en-US" sz="1800" dirty="0" smtClean="0">
                <a:ea typeface="微软雅黑" pitchFamily="34" charset="-122"/>
              </a:rPr>
              <a:t>嵌出线</a:t>
            </a:r>
            <a:r>
              <a:rPr lang="zh-CN" altLang="en-US" dirty="0" smtClean="0">
                <a:ea typeface="微软雅黑" pitchFamily="34" charset="-122"/>
              </a:rPr>
              <a:t>］</a:t>
            </a:r>
            <a:r>
              <a:rPr lang="en-US" altLang="zh-CN" dirty="0" smtClean="0">
                <a:ea typeface="微软雅黑" pitchFamily="34" charset="-122"/>
              </a:rPr>
              <a:t>;</a:t>
            </a: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en-US" altLang="zh-CN" dirty="0" smtClean="0">
                <a:ea typeface="微软雅黑" pitchFamily="34" charset="-122"/>
              </a:rPr>
              <a:t>    --</a:t>
            </a:r>
            <a:r>
              <a:rPr lang="zh-CN" altLang="en-US" dirty="0" smtClean="0">
                <a:ea typeface="微软雅黑" pitchFamily="34" charset="-122"/>
              </a:rPr>
              <a:t>复合属性，分</a:t>
            </a:r>
            <a:r>
              <a:rPr lang="en-US" altLang="zh-CN" dirty="0" smtClean="0">
                <a:ea typeface="微软雅黑" pitchFamily="34" charset="-122"/>
              </a:rPr>
              <a:t>top</a:t>
            </a:r>
            <a:r>
              <a:rPr lang="zh-CN" altLang="en-US" dirty="0" smtClean="0">
                <a:ea typeface="微软雅黑" pitchFamily="34" charset="-122"/>
              </a:rPr>
              <a:t>、</a:t>
            </a:r>
            <a:r>
              <a:rPr lang="en-US" altLang="zh-CN" dirty="0" smtClean="0">
                <a:ea typeface="微软雅黑" pitchFamily="34" charset="-122"/>
              </a:rPr>
              <a:t>right</a:t>
            </a:r>
            <a:r>
              <a:rPr lang="zh-CN" altLang="en-US" dirty="0" smtClean="0">
                <a:ea typeface="微软雅黑" pitchFamily="34" charset="-122"/>
              </a:rPr>
              <a:t>、</a:t>
            </a:r>
            <a:r>
              <a:rPr lang="en-US" altLang="zh-CN" dirty="0" smtClean="0">
                <a:ea typeface="微软雅黑" pitchFamily="34" charset="-122"/>
              </a:rPr>
              <a:t>bottom</a:t>
            </a:r>
            <a:r>
              <a:rPr lang="zh-CN" altLang="en-US" dirty="0" smtClean="0">
                <a:ea typeface="微软雅黑" pitchFamily="34" charset="-122"/>
              </a:rPr>
              <a:t>、</a:t>
            </a:r>
            <a:r>
              <a:rPr lang="en-US" altLang="zh-CN" dirty="0" smtClean="0">
                <a:ea typeface="微软雅黑" pitchFamily="34" charset="-122"/>
              </a:rPr>
              <a:t>left</a:t>
            </a:r>
            <a:r>
              <a:rPr lang="zh-CN" altLang="en-US" dirty="0" smtClean="0">
                <a:ea typeface="微软雅黑" pitchFamily="34" charset="-122"/>
              </a:rPr>
              <a:t>四个子属性。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rgbClr val="FF0000"/>
                </a:solidFill>
                <a:ea typeface="微软雅黑" pitchFamily="34" charset="-122"/>
              </a:rPr>
              <a:t>border-color</a:t>
            </a:r>
            <a:r>
              <a:rPr lang="en-US" altLang="zh-CN" dirty="0" smtClean="0">
                <a:ea typeface="微软雅黑" pitchFamily="34" charset="-122"/>
              </a:rPr>
              <a:t>:</a:t>
            </a:r>
            <a:r>
              <a:rPr lang="en-US" altLang="zh-CN" dirty="0" smtClean="0">
                <a:solidFill>
                  <a:srgbClr val="7F787F"/>
                </a:solidFill>
                <a:ea typeface="微软雅黑" pitchFamily="34" charset="-122"/>
              </a:rPr>
              <a:t> </a:t>
            </a:r>
            <a:r>
              <a:rPr lang="zh-CN" altLang="en-US" dirty="0" smtClean="0">
                <a:ea typeface="微软雅黑" pitchFamily="34" charset="-122"/>
              </a:rPr>
              <a:t>颜色关键字</a:t>
            </a:r>
            <a:r>
              <a:rPr lang="zh-CN" altLang="en-US" dirty="0" smtClean="0">
                <a:solidFill>
                  <a:srgbClr val="7F787F"/>
                </a:solidFill>
                <a:ea typeface="微软雅黑" pitchFamily="34" charset="-122"/>
              </a:rPr>
              <a:t> </a:t>
            </a:r>
            <a:r>
              <a:rPr lang="en-US" altLang="zh-CN" dirty="0" smtClean="0">
                <a:ea typeface="微软雅黑" pitchFamily="34" charset="-122"/>
              </a:rPr>
              <a:t>|</a:t>
            </a:r>
            <a:r>
              <a:rPr lang="en-US" altLang="zh-CN" dirty="0" smtClean="0">
                <a:solidFill>
                  <a:srgbClr val="7F787F"/>
                </a:solidFill>
                <a:ea typeface="微软雅黑" pitchFamily="34" charset="-122"/>
              </a:rPr>
              <a:t> </a:t>
            </a:r>
            <a:r>
              <a:rPr lang="en-US" altLang="zh-CN" dirty="0" smtClean="0">
                <a:ea typeface="微软雅黑" pitchFamily="34" charset="-122"/>
              </a:rPr>
              <a:t>RGB</a:t>
            </a:r>
            <a:r>
              <a:rPr lang="zh-CN" altLang="en-US" dirty="0" smtClean="0">
                <a:ea typeface="微软雅黑" pitchFamily="34" charset="-122"/>
              </a:rPr>
              <a:t>值</a:t>
            </a:r>
            <a:r>
              <a:rPr lang="zh-CN" altLang="en-US" dirty="0" smtClean="0">
                <a:solidFill>
                  <a:srgbClr val="7F787F"/>
                </a:solidFill>
                <a:ea typeface="微软雅黑" pitchFamily="34" charset="-122"/>
              </a:rPr>
              <a:t> </a:t>
            </a:r>
            <a:r>
              <a:rPr lang="en-US" altLang="zh-CN" dirty="0" smtClean="0">
                <a:ea typeface="微软雅黑" pitchFamily="34" charset="-122"/>
              </a:rPr>
              <a:t>;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rgbClr val="FF0000"/>
                </a:solidFill>
                <a:ea typeface="微软雅黑" pitchFamily="34" charset="-122"/>
              </a:rPr>
              <a:t>border</a:t>
            </a:r>
            <a:r>
              <a:rPr lang="en-US" altLang="zh-CN" dirty="0" smtClean="0">
                <a:ea typeface="微软雅黑" pitchFamily="34" charset="-122"/>
              </a:rPr>
              <a:t>:</a:t>
            </a:r>
            <a:r>
              <a:rPr lang="zh-CN" altLang="en-US" dirty="0" smtClean="0">
                <a:ea typeface="微软雅黑" pitchFamily="34" charset="-122"/>
              </a:rPr>
              <a:t>边框粗细</a:t>
            </a:r>
            <a:r>
              <a:rPr lang="en-US" altLang="zh-CN" dirty="0" smtClean="0">
                <a:solidFill>
                  <a:srgbClr val="7F787F"/>
                </a:solidFill>
                <a:ea typeface="微软雅黑" pitchFamily="34" charset="-122"/>
              </a:rPr>
              <a:t>  </a:t>
            </a:r>
            <a:r>
              <a:rPr lang="zh-CN" altLang="en-US" dirty="0" smtClean="0">
                <a:ea typeface="微软雅黑" pitchFamily="34" charset="-122"/>
              </a:rPr>
              <a:t>边框样式</a:t>
            </a:r>
            <a:r>
              <a:rPr lang="zh-CN" altLang="en-US" dirty="0" smtClean="0">
                <a:solidFill>
                  <a:srgbClr val="7F787F"/>
                </a:solidFill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srgbClr val="7F787F"/>
                </a:solidFill>
                <a:ea typeface="微软雅黑" pitchFamily="34" charset="-122"/>
              </a:rPr>
              <a:t> </a:t>
            </a:r>
            <a:r>
              <a:rPr lang="zh-CN" altLang="en-US" dirty="0" smtClean="0">
                <a:ea typeface="微软雅黑" pitchFamily="34" charset="-122"/>
              </a:rPr>
              <a:t>边框颜色</a:t>
            </a:r>
            <a:r>
              <a:rPr lang="en-US" altLang="zh-CN" dirty="0" smtClean="0">
                <a:ea typeface="微软雅黑" pitchFamily="34" charset="-122"/>
              </a:rPr>
              <a:t>;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zh-CN" dirty="0" smtClean="0">
                <a:ea typeface="微软雅黑" pitchFamily="34" charset="-122"/>
              </a:rPr>
              <a:t>border:2px solid #ff33ee;</a:t>
            </a:r>
            <a:endParaRPr lang="zh-CN" altLang="en-US" dirty="0" smtClean="0"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3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边框属性设置案例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3400" y="819150"/>
            <a:ext cx="8534400" cy="3652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&lt;!-- edu_9_6_2.html --&gt;</a:t>
            </a:r>
          </a:p>
          <a:p>
            <a:pPr>
              <a:lnSpc>
                <a:spcPts val="16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&lt;html&gt;</a:t>
            </a:r>
          </a:p>
          <a:p>
            <a:pPr>
              <a:lnSpc>
                <a:spcPts val="16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&lt;head&gt;</a:t>
            </a:r>
          </a:p>
          <a:p>
            <a:pPr>
              <a:lnSpc>
                <a:spcPts val="16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&lt;title&gt;</a:t>
            </a:r>
            <a:r>
              <a:rPr lang="zh-CN" altLang="en-US" sz="1600" b="0" dirty="0" smtClean="0">
                <a:latin typeface="Verdana" pitchFamily="34" charset="0"/>
                <a:cs typeface="Verdana" pitchFamily="34" charset="0"/>
              </a:rPr>
              <a:t>设置边框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&lt;/title&gt;</a:t>
            </a:r>
          </a:p>
          <a:p>
            <a:pPr>
              <a:lnSpc>
                <a:spcPts val="16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&lt;style type="text/</a:t>
            </a:r>
            <a:r>
              <a:rPr lang="en-US" altLang="zh-CN" sz="160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css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"&gt;</a:t>
            </a:r>
          </a:p>
          <a:p>
            <a:pPr indent="441325">
              <a:lnSpc>
                <a:spcPts val="16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#p1{background:#99ffcc;border:15px #33ff66 groove;}	</a:t>
            </a:r>
          </a:p>
          <a:p>
            <a:pPr indent="441325">
              <a:lnSpc>
                <a:spcPts val="16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#p2{border-style: dashed solid;}</a:t>
            </a:r>
          </a:p>
          <a:p>
            <a:pPr indent="441325">
              <a:lnSpc>
                <a:spcPts val="16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#p3{border-style:solid;border-width:8px 10px;}</a:t>
            </a:r>
          </a:p>
          <a:p>
            <a:pPr>
              <a:lnSpc>
                <a:spcPts val="16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&lt;/style&gt;</a:t>
            </a:r>
          </a:p>
          <a:p>
            <a:pPr>
              <a:lnSpc>
                <a:spcPts val="16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&lt;/head&gt;</a:t>
            </a:r>
          </a:p>
          <a:p>
            <a:pPr>
              <a:lnSpc>
                <a:spcPts val="16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&lt;body&gt;</a:t>
            </a:r>
          </a:p>
          <a:p>
            <a:pPr>
              <a:lnSpc>
                <a:spcPts val="16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&lt;h4&gt;</a:t>
            </a:r>
            <a:r>
              <a:rPr lang="zh-CN" altLang="en-US" sz="1600" b="0" dirty="0" smtClean="0">
                <a:latin typeface="Verdana" pitchFamily="34" charset="0"/>
                <a:cs typeface="Verdana" pitchFamily="34" charset="0"/>
              </a:rPr>
              <a:t>设置边界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&lt;/h4&gt;</a:t>
            </a:r>
          </a:p>
          <a:p>
            <a:pPr>
              <a:lnSpc>
                <a:spcPts val="16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&lt;p id="p1"&gt;</a:t>
            </a:r>
            <a:r>
              <a:rPr lang="zh-CN" altLang="en-US" sz="1600" b="0" dirty="0" smtClean="0">
                <a:latin typeface="Verdana" pitchFamily="34" charset="0"/>
                <a:cs typeface="Verdana" pitchFamily="34" charset="0"/>
              </a:rPr>
              <a:t>使用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CSS+DIV</a:t>
            </a:r>
            <a:r>
              <a:rPr lang="zh-CN" altLang="en-US" sz="1600" b="0" dirty="0" smtClean="0">
                <a:latin typeface="Verdana" pitchFamily="34" charset="0"/>
                <a:cs typeface="Verdana" pitchFamily="34" charset="0"/>
              </a:rPr>
              <a:t>进行页面布局是一种全新的体验，完全有别于传统的表格排版习惯。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&lt;/p&gt;</a:t>
            </a:r>
          </a:p>
          <a:p>
            <a:pPr>
              <a:lnSpc>
                <a:spcPts val="1600"/>
              </a:lnSpc>
            </a:pP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&lt;p id="p2"&gt;</a:t>
            </a:r>
            <a:r>
              <a:rPr lang="zh-CN" altLang="en-US" sz="1600" b="0" dirty="0" smtClean="0">
                <a:latin typeface="Verdana" pitchFamily="34" charset="0"/>
                <a:cs typeface="Verdana" pitchFamily="34" charset="0"/>
              </a:rPr>
              <a:t>使用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CSS+DIV</a:t>
            </a:r>
            <a:r>
              <a:rPr lang="zh-CN" altLang="en-US" sz="1600" b="0" dirty="0" smtClean="0">
                <a:latin typeface="Verdana" pitchFamily="34" charset="0"/>
                <a:cs typeface="Verdana" pitchFamily="34" charset="0"/>
              </a:rPr>
              <a:t>进行页面布局是一种全新的体验，完全有别于传统的表格排版习惯。</a:t>
            </a:r>
            <a:r>
              <a:rPr lang="en-US" altLang="zh-CN" sz="16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&lt;/p&gt;</a:t>
            </a:r>
          </a:p>
          <a:p>
            <a:endParaRPr lang="zh-CN" altLang="en-US" sz="1800" dirty="0">
              <a:latin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77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边框属性设置案例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3400" y="81915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   &lt;p id=“p3“&gt;</a:t>
            </a:r>
            <a:r>
              <a:rPr lang="zh-CN" altLang="en-US" sz="1200" dirty="0" smtClean="0"/>
              <a:t>使用</a:t>
            </a:r>
            <a:r>
              <a:rPr lang="en-US" altLang="zh-CN" sz="1200" dirty="0" smtClean="0"/>
              <a:t>CSS+DIV</a:t>
            </a:r>
            <a:r>
              <a:rPr lang="zh-CN" altLang="en-US" sz="1200" dirty="0" smtClean="0"/>
              <a:t>进行页面布局是一种全新的体验，完全有别于传统的表格排版习惯。</a:t>
            </a:r>
            <a:r>
              <a:rPr lang="en-US" altLang="zh-CN" sz="1200" dirty="0" smtClean="0"/>
              <a:t>&lt;/p&gt;</a:t>
            </a:r>
          </a:p>
          <a:p>
            <a:r>
              <a:rPr lang="en-US" altLang="zh-CN" sz="1200" dirty="0" smtClean="0"/>
              <a:t>  &lt;/body&gt;</a:t>
            </a:r>
          </a:p>
          <a:p>
            <a:r>
              <a:rPr lang="en-US" altLang="zh-CN" sz="1200" dirty="0" smtClean="0"/>
              <a:t>&lt;/html&gt;</a:t>
            </a:r>
            <a:endParaRPr lang="zh-CN" altLang="en-US" sz="2000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40703"/>
            <a:ext cx="6419850" cy="314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651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7.2.1 CSS</a:t>
            </a:r>
            <a:r>
              <a:rPr lang="zh-CN" altLang="en-US" smtClean="0"/>
              <a:t>基本语法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9150"/>
            <a:ext cx="8534400" cy="130373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>
                <a:ea typeface="宋体" charset="-122"/>
              </a:rPr>
              <a:t>CSS</a:t>
            </a:r>
            <a:r>
              <a:rPr lang="zh-CN" altLang="en-US" dirty="0" smtClean="0">
                <a:ea typeface="宋体" charset="-122"/>
              </a:rPr>
              <a:t>定义</a:t>
            </a:r>
            <a:endParaRPr lang="en-US" altLang="zh-CN" dirty="0" smtClean="0">
              <a:ea typeface="宋体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    CSS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是一个由包含一个或多个</a:t>
            </a:r>
            <a:r>
              <a:rPr lang="zh-CN" altLang="en-US" u="sng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规则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的文本文件。</a:t>
            </a:r>
            <a:endParaRPr lang="en-US" altLang="zh-CN" dirty="0" smtClean="0">
              <a:ea typeface="宋体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1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规则：  选择符</a:t>
            </a:r>
            <a:r>
              <a:rPr lang="en-US" altLang="zh-CN" sz="1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Selector+  </a:t>
            </a:r>
            <a:r>
              <a:rPr lang="zh-CN" altLang="en-US" sz="1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声明部分</a:t>
            </a:r>
            <a:r>
              <a:rPr lang="en-US" altLang="zh-CN" sz="1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Declaration</a:t>
            </a:r>
            <a:endParaRPr lang="zh-CN" altLang="en-US" sz="1800" dirty="0" smtClean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gray">
          <a:xfrm>
            <a:off x="1752600" y="2514600"/>
            <a:ext cx="7075488" cy="480131"/>
          </a:xfrm>
          <a:prstGeom prst="rect">
            <a:avLst/>
          </a:prstGeom>
          <a:solidFill>
            <a:srgbClr val="000099"/>
          </a:solidFill>
          <a:ln w="38100" algn="ctr">
            <a:solidFill>
              <a:srgbClr val="3333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eaLnBrk="0" latinLnBrk="1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zh-CN" sz="2800">
                <a:solidFill>
                  <a:schemeClr val="bg1"/>
                </a:solidFill>
                <a:latin typeface="Arial" charset="0"/>
                <a:ea typeface="黑体" pitchFamily="49" charset="-122"/>
              </a:rPr>
              <a:t>       H1 {color</a:t>
            </a:r>
            <a:r>
              <a:rPr lang="en-US" altLang="zh-CN" sz="2800">
                <a:solidFill>
                  <a:srgbClr val="FF0000"/>
                </a:solidFill>
                <a:latin typeface="Arial" charset="0"/>
                <a:ea typeface="黑体" pitchFamily="49" charset="-122"/>
              </a:rPr>
              <a:t>:</a:t>
            </a:r>
            <a:r>
              <a:rPr lang="en-US" altLang="zh-CN" sz="2800">
                <a:solidFill>
                  <a:schemeClr val="bg1"/>
                </a:solidFill>
                <a:latin typeface="Arial" charset="0"/>
                <a:ea typeface="黑体" pitchFamily="49" charset="-122"/>
              </a:rPr>
              <a:t>red</a:t>
            </a:r>
            <a:r>
              <a:rPr lang="en-US" altLang="zh-CN" sz="2800">
                <a:solidFill>
                  <a:srgbClr val="FF0000"/>
                </a:solidFill>
                <a:latin typeface="Arial" charset="0"/>
                <a:ea typeface="黑体" pitchFamily="49" charset="-122"/>
              </a:rPr>
              <a:t>;</a:t>
            </a:r>
            <a:r>
              <a:rPr lang="en-US" altLang="zh-CN" sz="2800">
                <a:solidFill>
                  <a:schemeClr val="bg1"/>
                </a:solidFill>
                <a:latin typeface="Arial" charset="0"/>
                <a:ea typeface="黑体" pitchFamily="49" charset="-122"/>
              </a:rPr>
              <a:t>background</a:t>
            </a:r>
            <a:r>
              <a:rPr lang="en-US" altLang="zh-CN" sz="2800">
                <a:solidFill>
                  <a:srgbClr val="FF0000"/>
                </a:solidFill>
                <a:latin typeface="Arial" charset="0"/>
                <a:ea typeface="黑体" pitchFamily="49" charset="-122"/>
              </a:rPr>
              <a:t>:</a:t>
            </a:r>
            <a:r>
              <a:rPr lang="en-US" altLang="zh-CN" sz="2800">
                <a:solidFill>
                  <a:schemeClr val="bg1"/>
                </a:solidFill>
                <a:latin typeface="Arial" charset="0"/>
                <a:ea typeface="黑体" pitchFamily="49" charset="-122"/>
              </a:rPr>
              <a:t>#ffffff</a:t>
            </a:r>
            <a:r>
              <a:rPr lang="en-US" altLang="zh-CN" sz="2800">
                <a:solidFill>
                  <a:srgbClr val="FF0000"/>
                </a:solidFill>
                <a:latin typeface="Arial" charset="0"/>
                <a:ea typeface="黑体" pitchFamily="49" charset="-122"/>
              </a:rPr>
              <a:t>;</a:t>
            </a:r>
            <a:r>
              <a:rPr lang="en-US" altLang="zh-CN" sz="2800">
                <a:solidFill>
                  <a:schemeClr val="bg1"/>
                </a:solidFill>
                <a:latin typeface="Arial" charset="0"/>
                <a:ea typeface="黑体" pitchFamily="49" charset="-122"/>
              </a:rPr>
              <a:t>}</a:t>
            </a:r>
            <a:endParaRPr lang="zh-CN" altLang="en-US" sz="2800">
              <a:solidFill>
                <a:schemeClr val="bg1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gray">
          <a:xfrm>
            <a:off x="2627314" y="2000250"/>
            <a:ext cx="142875" cy="397032"/>
          </a:xfrm>
          <a:custGeom>
            <a:avLst/>
            <a:gdLst/>
            <a:ahLst/>
            <a:cxnLst>
              <a:cxn ang="0">
                <a:pos x="0" y="363"/>
              </a:cxn>
              <a:cxn ang="0">
                <a:pos x="227" y="227"/>
              </a:cxn>
              <a:cxn ang="0">
                <a:pos x="363" y="0"/>
              </a:cxn>
            </a:cxnLst>
            <a:rect l="0" t="0" r="r" b="b"/>
            <a:pathLst>
              <a:path w="363" h="363">
                <a:moveTo>
                  <a:pt x="0" y="363"/>
                </a:moveTo>
                <a:cubicBezTo>
                  <a:pt x="83" y="325"/>
                  <a:pt x="167" y="287"/>
                  <a:pt x="227" y="227"/>
                </a:cubicBezTo>
                <a:cubicBezTo>
                  <a:pt x="287" y="167"/>
                  <a:pt x="340" y="38"/>
                  <a:pt x="363" y="0"/>
                </a:cubicBezTo>
              </a:path>
            </a:pathLst>
          </a:custGeom>
          <a:solidFill>
            <a:srgbClr val="000099"/>
          </a:solidFill>
          <a:ln w="3810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endParaRPr lang="zh-CN" altLang="en-US">
              <a:ea typeface="黑体" pitchFamily="49" charset="-122"/>
            </a:endParaRPr>
          </a:p>
        </p:txBody>
      </p:sp>
      <p:sp>
        <p:nvSpPr>
          <p:cNvPr id="6" name="AutoShape 6"/>
          <p:cNvSpPr>
            <a:spLocks/>
          </p:cNvSpPr>
          <p:nvPr/>
        </p:nvSpPr>
        <p:spPr bwMode="gray">
          <a:xfrm rot="16200000">
            <a:off x="5427068" y="2066157"/>
            <a:ext cx="377428" cy="462308"/>
          </a:xfrm>
          <a:prstGeom prst="rightBrace">
            <a:avLst>
              <a:gd name="adj1" fmla="val 79890"/>
              <a:gd name="adj2" fmla="val 50000"/>
            </a:avLst>
          </a:prstGeom>
          <a:noFill/>
          <a:ln w="38100">
            <a:solidFill>
              <a:srgbClr val="0000FA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endParaRPr lang="zh-CN" altLang="en-US">
              <a:ea typeface="黑体" pitchFamily="49" charset="-122"/>
            </a:endParaRPr>
          </a:p>
        </p:txBody>
      </p:sp>
      <p:sp>
        <p:nvSpPr>
          <p:cNvPr id="7" name="AutoShape 7"/>
          <p:cNvSpPr>
            <a:spLocks/>
          </p:cNvSpPr>
          <p:nvPr/>
        </p:nvSpPr>
        <p:spPr bwMode="gray">
          <a:xfrm rot="16200000">
            <a:off x="3968552" y="2784714"/>
            <a:ext cx="270272" cy="427750"/>
          </a:xfrm>
          <a:prstGeom prst="leftBrace">
            <a:avLst>
              <a:gd name="adj1" fmla="val 21659"/>
              <a:gd name="adj2" fmla="val 50000"/>
            </a:avLst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endParaRPr lang="zh-CN" altLang="en-US">
              <a:ea typeface="黑体" pitchFamily="49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gray">
          <a:xfrm>
            <a:off x="4935875" y="3147578"/>
            <a:ext cx="2031325" cy="424732"/>
          </a:xfrm>
          <a:prstGeom prst="rect">
            <a:avLst/>
          </a:prstGeom>
          <a:solidFill>
            <a:srgbClr val="000099"/>
          </a:solidFill>
          <a:ln w="38100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 eaLnBrk="0" latinLnBrk="1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kumimoji="1" lang="zh-CN" altLang="en-US" sz="2400" dirty="0">
                <a:solidFill>
                  <a:schemeClr val="bg1"/>
                </a:solidFill>
                <a:latin typeface="Arial" charset="0"/>
                <a:ea typeface="微软雅黑" pitchFamily="34" charset="-122"/>
              </a:rPr>
              <a:t>属性：属性值</a:t>
            </a:r>
          </a:p>
        </p:txBody>
      </p:sp>
      <p:sp>
        <p:nvSpPr>
          <p:cNvPr id="9" name="Freeform 9"/>
          <p:cNvSpPr>
            <a:spLocks/>
          </p:cNvSpPr>
          <p:nvPr/>
        </p:nvSpPr>
        <p:spPr bwMode="gray">
          <a:xfrm>
            <a:off x="3863976" y="3161110"/>
            <a:ext cx="923925" cy="397032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83" y="136"/>
              </a:cxn>
              <a:cxn ang="0">
                <a:pos x="582" y="136"/>
              </a:cxn>
            </a:cxnLst>
            <a:rect l="0" t="0" r="r" b="b"/>
            <a:pathLst>
              <a:path w="582" h="159">
                <a:moveTo>
                  <a:pt x="83" y="0"/>
                </a:moveTo>
                <a:cubicBezTo>
                  <a:pt x="41" y="56"/>
                  <a:pt x="0" y="113"/>
                  <a:pt x="83" y="136"/>
                </a:cubicBezTo>
                <a:cubicBezTo>
                  <a:pt x="166" y="159"/>
                  <a:pt x="499" y="136"/>
                  <a:pt x="582" y="136"/>
                </a:cubicBezTo>
              </a:path>
            </a:pathLst>
          </a:custGeom>
          <a:noFill/>
          <a:ln w="7620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None/>
              <a:defRPr/>
            </a:pPr>
            <a:endParaRPr lang="zh-CN" altLang="en-US">
              <a:ea typeface="黑体" pitchFamily="49" charset="-122"/>
            </a:endParaRPr>
          </a:p>
        </p:txBody>
      </p:sp>
      <p:sp>
        <p:nvSpPr>
          <p:cNvPr id="21513" name="矩形 9"/>
          <p:cNvSpPr>
            <a:spLocks noChangeArrowheads="1"/>
          </p:cNvSpPr>
          <p:nvPr/>
        </p:nvSpPr>
        <p:spPr bwMode="auto">
          <a:xfrm>
            <a:off x="990600" y="3823097"/>
            <a:ext cx="7772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Char char="ü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选择器通常是需要改变样式的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HTML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标记。</a:t>
            </a: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Clr>
                <a:srgbClr val="660066"/>
              </a:buClr>
              <a:buSzPct val="100000"/>
              <a:buFont typeface="Wingdings" pitchFamily="2" charset="2"/>
              <a:buChar char="ü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声明由一个或多个属性名称与属性值对组成。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62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6" grpId="0" animBg="1"/>
      <p:bldP spid="7" grpId="0" animBg="1"/>
      <p:bldP spid="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9.6.4 </a:t>
            </a:r>
            <a:r>
              <a:rPr lang="zh-CN" altLang="en-US" dirty="0" smtClean="0"/>
              <a:t>填充属性设置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9151"/>
            <a:ext cx="8509000" cy="3810000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元素内边界主要是指边框和内部元素之间的</a:t>
            </a:r>
            <a:r>
              <a:rPr lang="zh-CN" altLang="en-US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空白距离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，利用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padding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属性设置元素内的边界时，也包括</a:t>
            </a:r>
            <a:r>
              <a:rPr lang="en-US" altLang="zh-CN" dirty="0" smtClean="0">
                <a:latin typeface="黑体" pitchFamily="2" charset="-122"/>
                <a:ea typeface="黑体" pitchFamily="2" charset="-122"/>
              </a:rPr>
              <a:t>5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个属性，同样也有四种设置方法。</a:t>
            </a:r>
          </a:p>
          <a:p>
            <a:pPr eaLnBrk="1" hangingPunct="1"/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基本语法：</a:t>
            </a:r>
          </a:p>
          <a:p>
            <a:pPr lvl="1" eaLnBrk="1" hangingPunct="1">
              <a:buFont typeface="Arial" charset="0"/>
              <a:buNone/>
            </a:pP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padding:</a:t>
            </a:r>
            <a:r>
              <a:rPr lang="zh-CN" altLang="en-US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长度 </a:t>
            </a: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| </a:t>
            </a:r>
            <a:r>
              <a:rPr lang="zh-CN" altLang="en-US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百分比</a:t>
            </a:r>
          </a:p>
          <a:p>
            <a:pPr lvl="1" eaLnBrk="1" hangingPunct="1">
              <a:buFont typeface="Arial" charset="0"/>
              <a:buNone/>
            </a:pP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padding-top</a:t>
            </a:r>
            <a:r>
              <a:rPr lang="zh-CN" altLang="en-US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padding-right</a:t>
            </a:r>
            <a:r>
              <a:rPr lang="zh-CN" altLang="en-US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、</a:t>
            </a: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padding-bottom:</a:t>
            </a:r>
            <a:r>
              <a:rPr lang="zh-CN" altLang="en-US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同上</a:t>
            </a:r>
          </a:p>
          <a:p>
            <a:pPr lvl="1" eaLnBrk="1" hangingPunct="1">
              <a:buFont typeface="Arial" charset="0"/>
              <a:buNone/>
            </a:pP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padding:20px 30px 40px 60px;/**/</a:t>
            </a:r>
            <a:endParaRPr lang="zh-CN" altLang="en-US" sz="1800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lvl="1" eaLnBrk="1" hangingPunct="1">
              <a:buFont typeface="Arial" charset="0"/>
              <a:buNone/>
            </a:pP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padding:20px 30px 40px; /* </a:t>
            </a:r>
            <a:r>
              <a:rPr lang="zh-CN" altLang="en-US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上</a:t>
            </a: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|</a:t>
            </a:r>
            <a:r>
              <a:rPr lang="zh-CN" altLang="en-US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右</a:t>
            </a: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|</a:t>
            </a:r>
            <a:r>
              <a:rPr lang="zh-CN" altLang="en-US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下</a:t>
            </a: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|</a:t>
            </a:r>
            <a:r>
              <a:rPr lang="zh-CN" altLang="en-US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左</a:t>
            </a: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*/</a:t>
            </a:r>
          </a:p>
          <a:p>
            <a:pPr lvl="1" eaLnBrk="1" hangingPunct="1">
              <a:buFont typeface="Arial" charset="0"/>
              <a:buNone/>
            </a:pP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padding:20px 30px; /* </a:t>
            </a:r>
            <a:r>
              <a:rPr lang="zh-CN" altLang="en-US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上</a:t>
            </a: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|</a:t>
            </a:r>
            <a:r>
              <a:rPr lang="zh-CN" altLang="en-US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左右</a:t>
            </a: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|</a:t>
            </a:r>
            <a:r>
              <a:rPr lang="zh-CN" altLang="en-US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下</a:t>
            </a: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*/</a:t>
            </a:r>
          </a:p>
          <a:p>
            <a:pPr lvl="1" eaLnBrk="1" hangingPunct="1">
              <a:buFont typeface="Arial" charset="0"/>
              <a:buNone/>
            </a:pP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padding:20px; /* </a:t>
            </a:r>
            <a:r>
              <a:rPr lang="zh-CN" altLang="en-US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上右下左均相同</a:t>
            </a:r>
            <a:r>
              <a:rPr lang="en-US" altLang="zh-CN" sz="18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*/</a:t>
            </a:r>
            <a:endParaRPr lang="zh-CN" altLang="en-US" sz="1800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97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填充属性设置案例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33400" y="819150"/>
            <a:ext cx="85344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1400"/>
              </a:lnSpc>
              <a:buClr>
                <a:srgbClr val="0000FA"/>
              </a:buClr>
            </a:pPr>
            <a:r>
              <a:rPr lang="en-US" altLang="zh-CN" sz="1600" dirty="0" smtClean="0"/>
              <a:t>&lt;!-- edu_9_6_3.html --&gt;</a:t>
            </a:r>
          </a:p>
          <a:p>
            <a:pPr marL="342900" indent="-342900">
              <a:lnSpc>
                <a:spcPts val="1400"/>
              </a:lnSpc>
              <a:buClr>
                <a:srgbClr val="0000FA"/>
              </a:buClr>
            </a:pPr>
            <a:r>
              <a:rPr lang="en-US" altLang="zh-CN" sz="1600" dirty="0" smtClean="0"/>
              <a:t>&lt;html&gt;</a:t>
            </a:r>
          </a:p>
          <a:p>
            <a:pPr marL="342900" indent="-342900">
              <a:lnSpc>
                <a:spcPts val="1400"/>
              </a:lnSpc>
              <a:buClr>
                <a:srgbClr val="0000FA"/>
              </a:buClr>
            </a:pPr>
            <a:r>
              <a:rPr lang="en-US" altLang="zh-CN" sz="1600" dirty="0" smtClean="0"/>
              <a:t>&lt;head&gt;</a:t>
            </a:r>
          </a:p>
          <a:p>
            <a:pPr marL="342900" indent="-342900">
              <a:lnSpc>
                <a:spcPts val="1400"/>
              </a:lnSpc>
              <a:buClr>
                <a:srgbClr val="0000FA"/>
              </a:buClr>
            </a:pPr>
            <a:r>
              <a:rPr lang="zh-CN" altLang="en-US" sz="1600" dirty="0" smtClean="0"/>
              <a:t>  </a:t>
            </a:r>
            <a:r>
              <a:rPr lang="en-US" altLang="zh-CN" sz="1600" dirty="0" smtClean="0"/>
              <a:t>&lt;title&gt;</a:t>
            </a:r>
            <a:r>
              <a:rPr lang="zh-CN" altLang="en-US" sz="1600" dirty="0" smtClean="0"/>
              <a:t>设置填充属性</a:t>
            </a:r>
            <a:r>
              <a:rPr lang="en-US" altLang="zh-CN" sz="1600" dirty="0" smtClean="0"/>
              <a:t>&lt;/title&gt;</a:t>
            </a:r>
          </a:p>
          <a:p>
            <a:pPr marL="342900" indent="-342900">
              <a:lnSpc>
                <a:spcPts val="1400"/>
              </a:lnSpc>
              <a:buClr>
                <a:srgbClr val="0000FA"/>
              </a:buClr>
            </a:pPr>
            <a:r>
              <a:rPr lang="en-US" altLang="zh-CN" sz="1600" dirty="0" smtClean="0"/>
              <a:t>  &lt;style type="text/</a:t>
            </a:r>
            <a:r>
              <a:rPr lang="en-US" altLang="zh-CN" sz="1600" dirty="0" err="1" smtClean="0"/>
              <a:t>css</a:t>
            </a:r>
            <a:r>
              <a:rPr lang="en-US" altLang="zh-CN" sz="1600" dirty="0" smtClean="0"/>
              <a:t>"&gt;</a:t>
            </a:r>
          </a:p>
          <a:p>
            <a:pPr marL="342900" indent="-342900">
              <a:lnSpc>
                <a:spcPts val="1400"/>
              </a:lnSpc>
              <a:buClr>
                <a:srgbClr val="0000FA"/>
              </a:buClr>
            </a:pPr>
            <a:r>
              <a:rPr lang="en-US" altLang="zh-CN" sz="1600" dirty="0" smtClean="0"/>
              <a:t>   #p1{background:#99ffcc;padding:15px 20px 15px;}	</a:t>
            </a:r>
          </a:p>
          <a:p>
            <a:pPr marL="342900" indent="-342900">
              <a:lnSpc>
                <a:spcPts val="1400"/>
              </a:lnSpc>
              <a:buClr>
                <a:srgbClr val="0000FA"/>
              </a:buClr>
            </a:pPr>
            <a:r>
              <a:rPr lang="en-US" altLang="zh-CN" sz="1600" dirty="0" smtClean="0"/>
              <a:t>   #p2{background:#99ff99;border-style:dashed;padding-top:20px;padding-bottom:20px;} </a:t>
            </a:r>
          </a:p>
          <a:p>
            <a:pPr marL="457200" indent="-457200">
              <a:lnSpc>
                <a:spcPts val="1400"/>
              </a:lnSpc>
              <a:buClr>
                <a:srgbClr val="0000FA"/>
              </a:buClr>
            </a:pPr>
            <a:r>
              <a:rPr lang="en-US" altLang="zh-CN" sz="1600" dirty="0" smtClean="0"/>
              <a:t>#p3{background:#99cccc;border-style:solid;padding-left:50px;padding-right:20px;}</a:t>
            </a:r>
          </a:p>
          <a:p>
            <a:pPr marL="457200" indent="-457200">
              <a:lnSpc>
                <a:spcPts val="1400"/>
              </a:lnSpc>
              <a:buClr>
                <a:srgbClr val="0000FA"/>
              </a:buClr>
            </a:pPr>
            <a:r>
              <a:rPr lang="en-US" altLang="zh-CN" sz="1600" dirty="0" smtClean="0"/>
              <a:t>&lt;/style&gt;</a:t>
            </a:r>
          </a:p>
          <a:p>
            <a:pPr marL="457200" indent="-457200">
              <a:lnSpc>
                <a:spcPts val="1400"/>
              </a:lnSpc>
              <a:buClr>
                <a:srgbClr val="0000FA"/>
              </a:buClr>
            </a:pPr>
            <a:r>
              <a:rPr lang="en-US" altLang="zh-CN" sz="1600" dirty="0" smtClean="0"/>
              <a:t>&lt;/head&gt;</a:t>
            </a:r>
          </a:p>
          <a:p>
            <a:pPr marL="457200" indent="-457200">
              <a:lnSpc>
                <a:spcPts val="1400"/>
              </a:lnSpc>
              <a:buClr>
                <a:srgbClr val="0000FA"/>
              </a:buClr>
            </a:pPr>
            <a:r>
              <a:rPr lang="en-US" altLang="zh-CN" sz="1600" dirty="0" smtClean="0"/>
              <a:t>&lt;body&gt;</a:t>
            </a:r>
          </a:p>
          <a:p>
            <a:pPr marL="457200" indent="-457200">
              <a:lnSpc>
                <a:spcPts val="1400"/>
              </a:lnSpc>
              <a:buClr>
                <a:srgbClr val="0000FA"/>
              </a:buClr>
            </a:pPr>
            <a:r>
              <a:rPr lang="en-US" altLang="zh-CN" sz="1600" dirty="0" smtClean="0"/>
              <a:t>&lt;h4&gt;</a:t>
            </a:r>
            <a:r>
              <a:rPr lang="zh-CN" altLang="en-US" sz="1600" dirty="0" smtClean="0"/>
              <a:t>设置填充属性</a:t>
            </a:r>
            <a:r>
              <a:rPr lang="en-US" altLang="zh-CN" sz="1600" dirty="0" smtClean="0"/>
              <a:t>&lt;/h4&gt;</a:t>
            </a:r>
          </a:p>
          <a:p>
            <a:pPr marL="457200" indent="-457200">
              <a:lnSpc>
                <a:spcPts val="1400"/>
              </a:lnSpc>
              <a:buClr>
                <a:srgbClr val="0000FA"/>
              </a:buClr>
            </a:pPr>
            <a:r>
              <a:rPr lang="en-US" altLang="zh-CN" sz="1600" dirty="0" smtClean="0"/>
              <a:t>&lt;p id="p1"&gt;</a:t>
            </a:r>
            <a:r>
              <a:rPr lang="zh-CN" altLang="en-US" sz="1600" dirty="0" smtClean="0"/>
              <a:t>使用</a:t>
            </a:r>
            <a:r>
              <a:rPr lang="en-US" altLang="zh-CN" sz="1600" dirty="0" smtClean="0"/>
              <a:t>CSS+DIV</a:t>
            </a:r>
            <a:r>
              <a:rPr lang="zh-CN" altLang="en-US" sz="1600" dirty="0" smtClean="0"/>
              <a:t>进行页面布局是一种全新的体验，完全有别于传统的表格排版习惯。</a:t>
            </a:r>
            <a:r>
              <a:rPr lang="en-US" altLang="zh-CN" sz="1600" dirty="0" smtClean="0"/>
              <a:t>&lt;/p&gt;</a:t>
            </a:r>
          </a:p>
          <a:p>
            <a:pPr marL="457200" indent="-457200">
              <a:lnSpc>
                <a:spcPts val="1400"/>
              </a:lnSpc>
              <a:buClr>
                <a:srgbClr val="0000FA"/>
              </a:buClr>
            </a:pPr>
            <a:r>
              <a:rPr lang="en-US" altLang="zh-CN" sz="1600" dirty="0" smtClean="0"/>
              <a:t>&lt;p id="p2“&gt;</a:t>
            </a:r>
            <a:r>
              <a:rPr lang="zh-CN" altLang="en-US" sz="1600" dirty="0" smtClean="0"/>
              <a:t>使用</a:t>
            </a:r>
            <a:r>
              <a:rPr lang="en-US" altLang="zh-CN" sz="1600" dirty="0" smtClean="0"/>
              <a:t>CSS+DIV</a:t>
            </a:r>
            <a:r>
              <a:rPr lang="zh-CN" altLang="en-US" sz="1600" dirty="0" smtClean="0"/>
              <a:t>进行页面布局是一种全新的体验，完全有别于传统的表格排版习惯。</a:t>
            </a:r>
            <a:r>
              <a:rPr lang="en-US" altLang="zh-CN" sz="1600" dirty="0" smtClean="0"/>
              <a:t>&lt;/p&gt;</a:t>
            </a:r>
          </a:p>
          <a:p>
            <a:pPr marL="457200" indent="-457200">
              <a:lnSpc>
                <a:spcPts val="1400"/>
              </a:lnSpc>
              <a:buClr>
                <a:srgbClr val="0000FA"/>
              </a:buClr>
            </a:pPr>
            <a:r>
              <a:rPr lang="en-US" altLang="zh-CN" sz="1600" dirty="0" smtClean="0"/>
              <a:t>&lt;p id="p3“&gt;</a:t>
            </a:r>
            <a:r>
              <a:rPr lang="zh-CN" altLang="en-US" sz="1600" dirty="0" smtClean="0"/>
              <a:t>使用</a:t>
            </a:r>
            <a:r>
              <a:rPr lang="en-US" altLang="zh-CN" sz="1600" dirty="0" smtClean="0"/>
              <a:t>CSS+DIV</a:t>
            </a:r>
            <a:r>
              <a:rPr lang="zh-CN" altLang="en-US" sz="1600" dirty="0" smtClean="0"/>
              <a:t>进行页面布局是一种全新的体验，完全有别于传统的表格排版习惯。</a:t>
            </a:r>
            <a:r>
              <a:rPr lang="en-US" altLang="zh-CN" sz="1600" dirty="0" smtClean="0"/>
              <a:t>&lt;/p&gt;</a:t>
            </a:r>
          </a:p>
          <a:p>
            <a:pPr marL="457200" indent="-457200">
              <a:lnSpc>
                <a:spcPts val="1400"/>
              </a:lnSpc>
              <a:buClr>
                <a:srgbClr val="0000FA"/>
              </a:buClr>
            </a:pPr>
            <a:r>
              <a:rPr lang="en-US" altLang="zh-CN" sz="1600" dirty="0" smtClean="0"/>
              <a:t>&lt;/body&gt;</a:t>
            </a:r>
          </a:p>
          <a:p>
            <a:pPr marL="457200" indent="-457200">
              <a:lnSpc>
                <a:spcPts val="1400"/>
              </a:lnSpc>
              <a:buClr>
                <a:srgbClr val="0000FA"/>
              </a:buClr>
            </a:pPr>
            <a:r>
              <a:rPr lang="en-US" altLang="zh-CN" sz="1600" dirty="0" smtClean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xmlns="" val="39828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填充属性设置案例</a:t>
            </a:r>
            <a:endParaRPr lang="zh-CN" alt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47750"/>
            <a:ext cx="5811837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794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9.7 </a:t>
            </a:r>
            <a:r>
              <a:rPr lang="zh-CN" altLang="zh-CN" dirty="0" smtClean="0"/>
              <a:t> </a:t>
            </a:r>
            <a:r>
              <a:rPr lang="zh-CN" altLang="zh-CN" dirty="0"/>
              <a:t>综合实例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33400" y="819151"/>
            <a:ext cx="8509000" cy="761999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       </a:t>
            </a:r>
            <a:r>
              <a:rPr lang="zh-CN" altLang="zh-CN" dirty="0" smtClean="0"/>
              <a:t>设计完成</a:t>
            </a:r>
            <a:r>
              <a:rPr lang="zh-CN" altLang="en-US" dirty="0" smtClean="0"/>
              <a:t> </a:t>
            </a:r>
            <a:r>
              <a:rPr lang="en-US" altLang="zh-CN" dirty="0" smtClean="0"/>
              <a:t>“</a:t>
            </a:r>
            <a:r>
              <a:rPr lang="zh-CN" altLang="zh-CN" dirty="0" smtClean="0"/>
              <a:t>中国</a:t>
            </a:r>
            <a:r>
              <a:rPr lang="zh-CN" altLang="zh-CN" dirty="0"/>
              <a:t>环宇科技</a:t>
            </a:r>
            <a:r>
              <a:rPr lang="zh-CN" altLang="zh-CN" dirty="0" smtClean="0"/>
              <a:t>有限公司</a:t>
            </a:r>
            <a:r>
              <a:rPr lang="en-US" altLang="zh-CN" dirty="0" smtClean="0"/>
              <a:t>”</a:t>
            </a:r>
            <a:r>
              <a:rPr lang="zh-CN" altLang="en-US" dirty="0" smtClean="0"/>
              <a:t>网站</a:t>
            </a:r>
            <a:r>
              <a:rPr lang="zh-CN" altLang="zh-CN" dirty="0" smtClean="0"/>
              <a:t>（</a:t>
            </a:r>
            <a:r>
              <a:rPr lang="zh-CN" altLang="en-US" dirty="0" smtClean="0"/>
              <a:t>参考模板</a:t>
            </a:r>
            <a:r>
              <a:rPr lang="en-US" altLang="zh-CN" dirty="0" smtClean="0"/>
              <a:t>-http</a:t>
            </a:r>
            <a:r>
              <a:rPr lang="en-US" altLang="zh-CN" dirty="0"/>
              <a:t>://sitestar.cndns.com/website/templates.aspx</a:t>
            </a:r>
            <a:r>
              <a:rPr lang="en-US" altLang="zh-CN" dirty="0" smtClean="0"/>
              <a:t>#）</a:t>
            </a:r>
            <a:r>
              <a:rPr lang="zh-CN" altLang="zh-CN" dirty="0" smtClean="0"/>
              <a:t>。</a:t>
            </a:r>
            <a:endParaRPr lang="zh-CN" altLang="zh-CN" dirty="0"/>
          </a:p>
          <a:p>
            <a:endParaRPr lang="zh-CN" altLang="en-US" dirty="0"/>
          </a:p>
        </p:txBody>
      </p:sp>
      <p:pic>
        <p:nvPicPr>
          <p:cNvPr id="5" name="图片 4" descr="中国环宇科技有限公司网站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43050"/>
            <a:ext cx="6172200" cy="3143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63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综合</a:t>
            </a:r>
            <a:r>
              <a:rPr lang="zh-CN" altLang="zh-CN" dirty="0" smtClean="0"/>
              <a:t>实例</a:t>
            </a:r>
            <a:r>
              <a:rPr lang="zh-CN" altLang="en-US" dirty="0" smtClean="0"/>
              <a:t>代码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15443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/>
          </p:nvPr>
        </p:nvGraphicFramePr>
        <p:xfrm>
          <a:off x="4648200" y="1047750"/>
          <a:ext cx="4343400" cy="2664322"/>
        </p:xfrm>
        <a:graphic>
          <a:graphicData uri="http://schemas.openxmlformats.org/presentationml/2006/ole">
            <p:oleObj spid="_x0000_s1030" name="Visio" r:id="rId3" imgW="6553739" imgH="5377234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787737"/>
            <a:ext cx="4038600" cy="364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b="0" dirty="0">
                <a:latin typeface="微软雅黑" pitchFamily="34" charset="-122"/>
                <a:ea typeface="微软雅黑" pitchFamily="34" charset="-122"/>
              </a:rPr>
              <a:t>页面布局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规划</a:t>
            </a:r>
            <a:endParaRPr lang="en-US" altLang="zh-CN" b="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写出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div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结构代码</a:t>
            </a:r>
          </a:p>
          <a:p>
            <a:pPr>
              <a:lnSpc>
                <a:spcPts val="1600"/>
              </a:lnSpc>
            </a:pPr>
            <a:r>
              <a:rPr lang="en-US" altLang="zh-CN" sz="1800" dirty="0" smtClean="0">
                <a:solidFill>
                  <a:srgbClr val="FF0000"/>
                </a:solidFill>
              </a:rPr>
              <a:t>&lt;</a:t>
            </a:r>
            <a:r>
              <a:rPr lang="en-US" altLang="zh-CN" sz="1800" dirty="0">
                <a:solidFill>
                  <a:srgbClr val="FF0000"/>
                </a:solidFill>
              </a:rPr>
              <a:t>div id="container" class=""&gt;</a:t>
            </a:r>
            <a:endParaRPr lang="zh-CN" altLang="zh-CN" sz="1800" dirty="0">
              <a:solidFill>
                <a:srgbClr val="FF0000"/>
              </a:solidFill>
            </a:endParaRPr>
          </a:p>
          <a:p>
            <a:pPr>
              <a:lnSpc>
                <a:spcPts val="1600"/>
              </a:lnSpc>
            </a:pPr>
            <a:r>
              <a:rPr lang="en-US" altLang="zh-CN" sz="1800" dirty="0" smtClean="0">
                <a:solidFill>
                  <a:srgbClr val="FF0000"/>
                </a:solidFill>
              </a:rPr>
              <a:t>&lt;</a:t>
            </a:r>
            <a:r>
              <a:rPr lang="en-US" altLang="zh-CN" sz="1800" dirty="0">
                <a:solidFill>
                  <a:srgbClr val="FF0000"/>
                </a:solidFill>
              </a:rPr>
              <a:t>div id="header" class=""&gt;</a:t>
            </a:r>
            <a:endParaRPr lang="zh-CN" altLang="zh-CN" sz="1800" dirty="0">
              <a:solidFill>
                <a:srgbClr val="FF0000"/>
              </a:solidFill>
            </a:endParaRPr>
          </a:p>
          <a:p>
            <a:pPr>
              <a:lnSpc>
                <a:spcPts val="1600"/>
              </a:lnSpc>
            </a:pPr>
            <a:r>
              <a:rPr lang="en-US" altLang="zh-CN" sz="1800" dirty="0" smtClean="0">
                <a:solidFill>
                  <a:srgbClr val="FF0000"/>
                </a:solidFill>
              </a:rPr>
              <a:t>&lt;</a:t>
            </a:r>
            <a:r>
              <a:rPr lang="en-US" altLang="zh-CN" sz="1800" dirty="0">
                <a:solidFill>
                  <a:srgbClr val="FF0000"/>
                </a:solidFill>
              </a:rPr>
              <a:t>div id="logo" class=""&gt;&lt;/div&gt;</a:t>
            </a:r>
            <a:endParaRPr lang="zh-CN" altLang="zh-CN" sz="1800" dirty="0">
              <a:solidFill>
                <a:srgbClr val="FF0000"/>
              </a:solidFill>
            </a:endParaRPr>
          </a:p>
          <a:p>
            <a:pPr>
              <a:lnSpc>
                <a:spcPts val="1600"/>
              </a:lnSpc>
            </a:pPr>
            <a:r>
              <a:rPr lang="en-US" altLang="zh-CN" sz="1800" dirty="0" smtClean="0">
                <a:solidFill>
                  <a:srgbClr val="FF0000"/>
                </a:solidFill>
              </a:rPr>
              <a:t>&lt;</a:t>
            </a:r>
            <a:r>
              <a:rPr lang="en-US" altLang="zh-CN" sz="1800" dirty="0">
                <a:solidFill>
                  <a:srgbClr val="FF0000"/>
                </a:solidFill>
              </a:rPr>
              <a:t>div id="select" class=""&gt;&lt;/div&gt;</a:t>
            </a:r>
            <a:endParaRPr lang="zh-CN" altLang="zh-CN" sz="1800" dirty="0">
              <a:solidFill>
                <a:srgbClr val="FF0000"/>
              </a:solidFill>
            </a:endParaRPr>
          </a:p>
          <a:p>
            <a:pPr>
              <a:lnSpc>
                <a:spcPts val="1600"/>
              </a:lnSpc>
            </a:pPr>
            <a:r>
              <a:rPr lang="en-US" altLang="zh-CN" sz="1800" dirty="0" smtClean="0">
                <a:solidFill>
                  <a:srgbClr val="FF0000"/>
                </a:solidFill>
              </a:rPr>
              <a:t>&lt;/</a:t>
            </a:r>
            <a:r>
              <a:rPr lang="en-US" altLang="zh-CN" sz="1800" dirty="0">
                <a:solidFill>
                  <a:srgbClr val="FF0000"/>
                </a:solidFill>
              </a:rPr>
              <a:t>div&gt;</a:t>
            </a:r>
            <a:endParaRPr lang="zh-CN" altLang="zh-CN" sz="1800" dirty="0">
              <a:solidFill>
                <a:srgbClr val="FF0000"/>
              </a:solidFill>
            </a:endParaRPr>
          </a:p>
          <a:p>
            <a:pPr>
              <a:lnSpc>
                <a:spcPts val="1600"/>
              </a:lnSpc>
            </a:pPr>
            <a:r>
              <a:rPr lang="en-US" altLang="zh-CN" sz="1800" dirty="0" smtClean="0">
                <a:solidFill>
                  <a:srgbClr val="FF0000"/>
                </a:solidFill>
              </a:rPr>
              <a:t>&lt;</a:t>
            </a:r>
            <a:r>
              <a:rPr lang="en-US" altLang="zh-CN" sz="1800" dirty="0">
                <a:solidFill>
                  <a:srgbClr val="FF0000"/>
                </a:solidFill>
              </a:rPr>
              <a:t>div id="picture" class=""&gt;&lt;/div&gt;</a:t>
            </a:r>
            <a:endParaRPr lang="zh-CN" altLang="zh-CN" sz="1800" dirty="0">
              <a:solidFill>
                <a:srgbClr val="FF0000"/>
              </a:solidFill>
            </a:endParaRPr>
          </a:p>
          <a:p>
            <a:pPr>
              <a:lnSpc>
                <a:spcPts val="1600"/>
              </a:lnSpc>
            </a:pPr>
            <a:r>
              <a:rPr lang="en-US" altLang="zh-CN" sz="1800" dirty="0" smtClean="0">
                <a:solidFill>
                  <a:srgbClr val="FF0000"/>
                </a:solidFill>
              </a:rPr>
              <a:t>&lt;</a:t>
            </a:r>
            <a:r>
              <a:rPr lang="en-US" altLang="zh-CN" sz="1800" dirty="0">
                <a:solidFill>
                  <a:srgbClr val="FF0000"/>
                </a:solidFill>
              </a:rPr>
              <a:t>div id="</a:t>
            </a:r>
            <a:r>
              <a:rPr lang="en-US" altLang="zh-CN" sz="1800" dirty="0" err="1">
                <a:solidFill>
                  <a:srgbClr val="FF0000"/>
                </a:solidFill>
              </a:rPr>
              <a:t>nav</a:t>
            </a:r>
            <a:r>
              <a:rPr lang="en-US" altLang="zh-CN" sz="1800" dirty="0">
                <a:solidFill>
                  <a:srgbClr val="FF0000"/>
                </a:solidFill>
              </a:rPr>
              <a:t>" class=""&gt;    &lt;/div&gt;</a:t>
            </a:r>
            <a:endParaRPr lang="zh-CN" altLang="zh-CN" sz="1800" dirty="0">
              <a:solidFill>
                <a:srgbClr val="FF0000"/>
              </a:solidFill>
            </a:endParaRPr>
          </a:p>
          <a:p>
            <a:pPr>
              <a:lnSpc>
                <a:spcPts val="1600"/>
              </a:lnSpc>
            </a:pPr>
            <a:r>
              <a:rPr lang="en-US" altLang="zh-CN" sz="1800" dirty="0" smtClean="0">
                <a:solidFill>
                  <a:srgbClr val="FF0000"/>
                </a:solidFill>
              </a:rPr>
              <a:t>&lt;</a:t>
            </a:r>
            <a:r>
              <a:rPr lang="en-US" altLang="zh-CN" sz="1800" dirty="0">
                <a:solidFill>
                  <a:srgbClr val="FF0000"/>
                </a:solidFill>
              </a:rPr>
              <a:t>div id="main" class=""&gt;</a:t>
            </a:r>
            <a:endParaRPr lang="zh-CN" altLang="zh-CN" sz="1800" dirty="0">
              <a:solidFill>
                <a:srgbClr val="FF0000"/>
              </a:solidFill>
            </a:endParaRPr>
          </a:p>
          <a:p>
            <a:pPr>
              <a:lnSpc>
                <a:spcPts val="1600"/>
              </a:lnSpc>
            </a:pPr>
            <a:r>
              <a:rPr lang="en-US" altLang="zh-CN" sz="1800" dirty="0" smtClean="0">
                <a:solidFill>
                  <a:srgbClr val="FF0000"/>
                </a:solidFill>
              </a:rPr>
              <a:t>&lt;</a:t>
            </a:r>
            <a:r>
              <a:rPr lang="en-US" altLang="zh-CN" sz="1800" dirty="0">
                <a:solidFill>
                  <a:srgbClr val="FF0000"/>
                </a:solidFill>
              </a:rPr>
              <a:t>div id="left" class=""&gt;&lt;/div&gt;</a:t>
            </a:r>
            <a:endParaRPr lang="zh-CN" altLang="zh-CN" sz="1800" dirty="0">
              <a:solidFill>
                <a:srgbClr val="FF0000"/>
              </a:solidFill>
            </a:endParaRPr>
          </a:p>
          <a:p>
            <a:pPr>
              <a:lnSpc>
                <a:spcPts val="1600"/>
              </a:lnSpc>
            </a:pPr>
            <a:r>
              <a:rPr lang="en-US" altLang="zh-CN" sz="1800" dirty="0" smtClean="0">
                <a:solidFill>
                  <a:srgbClr val="FF0000"/>
                </a:solidFill>
              </a:rPr>
              <a:t>&lt;</a:t>
            </a:r>
            <a:r>
              <a:rPr lang="en-US" altLang="zh-CN" sz="1800" dirty="0">
                <a:solidFill>
                  <a:srgbClr val="FF0000"/>
                </a:solidFill>
              </a:rPr>
              <a:t>div id="right" class=""&gt;&lt;/div&gt;</a:t>
            </a:r>
            <a:endParaRPr lang="zh-CN" altLang="zh-CN" sz="1800" dirty="0">
              <a:solidFill>
                <a:srgbClr val="FF0000"/>
              </a:solidFill>
            </a:endParaRPr>
          </a:p>
          <a:p>
            <a:pPr>
              <a:lnSpc>
                <a:spcPts val="1600"/>
              </a:lnSpc>
            </a:pPr>
            <a:r>
              <a:rPr lang="en-US" altLang="zh-CN" sz="1800" dirty="0" smtClean="0">
                <a:solidFill>
                  <a:srgbClr val="FF0000"/>
                </a:solidFill>
              </a:rPr>
              <a:t>&lt;/</a:t>
            </a:r>
            <a:r>
              <a:rPr lang="en-US" altLang="zh-CN" sz="1800" dirty="0">
                <a:solidFill>
                  <a:srgbClr val="FF0000"/>
                </a:solidFill>
              </a:rPr>
              <a:t>div&gt;</a:t>
            </a:r>
            <a:endParaRPr lang="zh-CN" altLang="zh-CN" sz="1800" dirty="0">
              <a:solidFill>
                <a:srgbClr val="FF0000"/>
              </a:solidFill>
            </a:endParaRPr>
          </a:p>
          <a:p>
            <a:pPr>
              <a:lnSpc>
                <a:spcPts val="1600"/>
              </a:lnSpc>
            </a:pPr>
            <a:r>
              <a:rPr lang="en-US" altLang="zh-CN" sz="1800" dirty="0" smtClean="0">
                <a:solidFill>
                  <a:srgbClr val="FF0000"/>
                </a:solidFill>
              </a:rPr>
              <a:t>&lt;</a:t>
            </a:r>
            <a:r>
              <a:rPr lang="en-US" altLang="zh-CN" sz="1800" dirty="0">
                <a:solidFill>
                  <a:srgbClr val="FF0000"/>
                </a:solidFill>
              </a:rPr>
              <a:t>div id="footer" class=""&gt;</a:t>
            </a:r>
            <a:endParaRPr lang="zh-CN" altLang="zh-CN" sz="1800" dirty="0">
              <a:solidFill>
                <a:srgbClr val="FF0000"/>
              </a:solidFill>
            </a:endParaRPr>
          </a:p>
          <a:p>
            <a:pPr>
              <a:lnSpc>
                <a:spcPts val="1600"/>
              </a:lnSpc>
            </a:pPr>
            <a:r>
              <a:rPr lang="en-US" altLang="zh-CN" sz="1800" dirty="0" smtClean="0">
                <a:solidFill>
                  <a:srgbClr val="FF0000"/>
                </a:solidFill>
              </a:rPr>
              <a:t>&lt;/</a:t>
            </a:r>
            <a:r>
              <a:rPr lang="en-US" altLang="zh-CN" sz="1800" dirty="0">
                <a:solidFill>
                  <a:srgbClr val="FF0000"/>
                </a:solidFill>
              </a:rPr>
              <a:t>div&gt;</a:t>
            </a:r>
            <a:endParaRPr lang="zh-CN" altLang="zh-CN" sz="1800" dirty="0">
              <a:solidFill>
                <a:srgbClr val="FF0000"/>
              </a:solidFill>
            </a:endParaRPr>
          </a:p>
          <a:p>
            <a:pPr>
              <a:lnSpc>
                <a:spcPts val="1600"/>
              </a:lnSpc>
            </a:pPr>
            <a:r>
              <a:rPr lang="en-US" altLang="zh-CN" sz="1800" dirty="0" smtClean="0">
                <a:solidFill>
                  <a:srgbClr val="FF0000"/>
                </a:solidFill>
              </a:rPr>
              <a:t>&lt;/</a:t>
            </a:r>
            <a:r>
              <a:rPr lang="en-US" altLang="zh-CN" sz="1800" dirty="0">
                <a:solidFill>
                  <a:srgbClr val="FF0000"/>
                </a:solidFill>
              </a:rPr>
              <a:t>div</a:t>
            </a:r>
            <a:r>
              <a:rPr lang="en-US" altLang="zh-CN" sz="1800" dirty="0" smtClean="0">
                <a:solidFill>
                  <a:srgbClr val="FF0000"/>
                </a:solidFill>
              </a:rPr>
              <a:t>&gt;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3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综合</a:t>
            </a:r>
            <a:r>
              <a:rPr lang="zh-CN" altLang="zh-CN" dirty="0" smtClean="0"/>
              <a:t>实例</a:t>
            </a:r>
            <a:r>
              <a:rPr lang="zh-CN" altLang="en-US" dirty="0" smtClean="0"/>
              <a:t>代码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15443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819150"/>
            <a:ext cx="8534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构造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huanyu.css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框架结构文件</a:t>
            </a:r>
          </a:p>
          <a:p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b="0" dirty="0" smtClean="0">
                <a:latin typeface="微软雅黑" pitchFamily="34" charset="-122"/>
                <a:ea typeface="微软雅黑" pitchFamily="34" charset="-122"/>
              </a:rPr>
              <a:t>根据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div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结构中的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ID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定义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CSS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文件中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id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样式，必须与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div</a:t>
            </a:r>
            <a:r>
              <a:rPr lang="zh-CN" altLang="zh-CN" b="0" dirty="0">
                <a:latin typeface="微软雅黑" pitchFamily="34" charset="-122"/>
                <a:ea typeface="微软雅黑" pitchFamily="34" charset="-122"/>
              </a:rPr>
              <a:t>结构一一对应。</a:t>
            </a:r>
          </a:p>
          <a:p>
            <a:pPr indent="355600"/>
            <a:r>
              <a:rPr lang="en-US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/* </a:t>
            </a:r>
            <a:r>
              <a:rPr lang="en-US" altLang="zh-CN" sz="18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huanyu.css */</a:t>
            </a:r>
            <a:endParaRPr lang="zh-CN" altLang="zh-CN" sz="1800" b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355600"/>
            <a:r>
              <a:rPr lang="en-US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#</a:t>
            </a:r>
            <a:r>
              <a:rPr lang="en-US" altLang="zh-CN" sz="18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container{}</a:t>
            </a:r>
            <a:endParaRPr lang="zh-CN" altLang="zh-CN" sz="1800" b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355600"/>
            <a:r>
              <a:rPr lang="en-US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#</a:t>
            </a:r>
            <a:r>
              <a:rPr lang="en-US" altLang="zh-CN" sz="18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header{}</a:t>
            </a:r>
            <a:endParaRPr lang="zh-CN" altLang="zh-CN" sz="1800" b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355600"/>
            <a:r>
              <a:rPr lang="en-US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#</a:t>
            </a:r>
            <a:r>
              <a:rPr lang="en-US" altLang="zh-CN" sz="18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logo{}</a:t>
            </a:r>
            <a:endParaRPr lang="zh-CN" altLang="zh-CN" sz="1800" b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355600"/>
            <a:r>
              <a:rPr lang="en-US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#</a:t>
            </a:r>
            <a:r>
              <a:rPr lang="en-US" altLang="zh-CN" sz="18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picture{}</a:t>
            </a:r>
            <a:endParaRPr lang="zh-CN" altLang="zh-CN" sz="1800" b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355600"/>
            <a:r>
              <a:rPr lang="en-US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#</a:t>
            </a:r>
            <a:r>
              <a:rPr lang="en-US" altLang="zh-CN" sz="18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main{}</a:t>
            </a:r>
            <a:endParaRPr lang="zh-CN" altLang="zh-CN" sz="1800" b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355600"/>
            <a:r>
              <a:rPr lang="en-US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#</a:t>
            </a:r>
            <a:r>
              <a:rPr lang="en-US" altLang="zh-CN" sz="18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left{}</a:t>
            </a:r>
            <a:endParaRPr lang="zh-CN" altLang="zh-CN" sz="1800" b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355600"/>
            <a:r>
              <a:rPr lang="en-US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#</a:t>
            </a:r>
            <a:r>
              <a:rPr lang="en-US" altLang="zh-CN" sz="18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right{}</a:t>
            </a:r>
            <a:endParaRPr lang="zh-CN" altLang="zh-CN" sz="1800" b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355600"/>
            <a:r>
              <a:rPr lang="en-US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#</a:t>
            </a:r>
            <a:r>
              <a:rPr lang="en-US" altLang="zh-CN" sz="1800" b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footer</a:t>
            </a:r>
            <a:r>
              <a:rPr lang="en-US" altLang="zh-CN" sz="1800" b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{}</a:t>
            </a:r>
            <a:endParaRPr lang="en-US" altLang="zh-CN" b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b="0" dirty="0" smtClean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b="0" dirty="0" smtClean="0">
                <a:latin typeface="微软雅黑" pitchFamily="34" charset="-122"/>
                <a:ea typeface="微软雅黑" pitchFamily="34" charset="-122"/>
              </a:rPr>
              <a:t>代码参照</a:t>
            </a:r>
            <a:r>
              <a:rPr lang="en-US" altLang="zh-CN" b="0" dirty="0">
                <a:latin typeface="微软雅黑" pitchFamily="34" charset="-122"/>
                <a:ea typeface="微软雅黑" pitchFamily="34" charset="-122"/>
              </a:rPr>
              <a:t>edu_9_7_1.html</a:t>
            </a:r>
            <a:endParaRPr lang="zh-CN" altLang="zh-CN" b="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03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本章小结</a:t>
            </a:r>
            <a:endParaRPr lang="zh-CN" altLang="zh-CN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33400" y="819151"/>
            <a:ext cx="8509000" cy="3810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zh-CN" b="0" dirty="0" smtClean="0"/>
              <a:t>介绍</a:t>
            </a:r>
            <a:r>
              <a:rPr lang="zh-CN" altLang="zh-CN" b="0" dirty="0"/>
              <a:t>了</a:t>
            </a:r>
            <a:r>
              <a:rPr lang="en-US" altLang="zh-CN" b="0" dirty="0"/>
              <a:t>CSS</a:t>
            </a:r>
            <a:r>
              <a:rPr lang="zh-CN" altLang="zh-CN" b="0" dirty="0" smtClean="0"/>
              <a:t>的文字</a:t>
            </a:r>
            <a:r>
              <a:rPr lang="zh-CN" altLang="zh-CN" b="0" dirty="0"/>
              <a:t>样式、文本样式、颜色、背景、列表</a:t>
            </a:r>
            <a:r>
              <a:rPr lang="zh-CN" altLang="zh-CN" dirty="0"/>
              <a:t>等样式属性。</a:t>
            </a:r>
            <a:r>
              <a:rPr lang="zh-CN" altLang="zh-CN" b="0" dirty="0"/>
              <a:t>这些属性有的具有子属性，从不同方面描述外观样式，因而比较灵活</a:t>
            </a:r>
            <a:r>
              <a:rPr lang="zh-CN" altLang="zh-CN" b="0" dirty="0" smtClean="0"/>
              <a:t>，可</a:t>
            </a:r>
            <a:r>
              <a:rPr lang="zh-CN" altLang="zh-CN" b="0" dirty="0"/>
              <a:t>以使用单个子属性定义某一方面的样式，也可以使用复合属性定义整体的样式，在使用时应注意属性与属性之间的顺序及制约关系。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zh-CN" b="0" dirty="0" smtClean="0"/>
              <a:t>重点</a:t>
            </a:r>
            <a:r>
              <a:rPr lang="zh-CN" altLang="zh-CN" b="0" dirty="0"/>
              <a:t>介绍了</a:t>
            </a:r>
            <a:r>
              <a:rPr lang="en-US" altLang="zh-CN" b="0" dirty="0"/>
              <a:t>CSS</a:t>
            </a:r>
            <a:r>
              <a:rPr lang="zh-CN" altLang="zh-CN" b="0" dirty="0"/>
              <a:t>盒模型，它是</a:t>
            </a:r>
            <a:r>
              <a:rPr lang="en-US" altLang="zh-CN" b="0" dirty="0"/>
              <a:t>CSS</a:t>
            </a:r>
            <a:r>
              <a:rPr lang="zh-CN" altLang="zh-CN" b="0" dirty="0"/>
              <a:t>的精华，同时也是学习的难点</a:t>
            </a:r>
            <a:r>
              <a:rPr lang="zh-CN" altLang="zh-CN" b="0" dirty="0" smtClean="0"/>
              <a:t>。把</a:t>
            </a:r>
            <a:r>
              <a:rPr lang="zh-CN" altLang="zh-CN" b="0" dirty="0"/>
              <a:t>页面元</a:t>
            </a:r>
            <a:r>
              <a:rPr lang="zh-CN" altLang="zh-CN" b="0" dirty="0" smtClean="0"/>
              <a:t>素</a:t>
            </a:r>
            <a:r>
              <a:rPr lang="zh-CN" altLang="en-US" b="0" dirty="0" smtClean="0"/>
              <a:t>作为</a:t>
            </a:r>
            <a:r>
              <a:rPr lang="zh-CN" altLang="zh-CN" b="0" dirty="0" smtClean="0"/>
              <a:t>“</a:t>
            </a:r>
            <a:r>
              <a:rPr lang="zh-CN" altLang="zh-CN" b="0" dirty="0"/>
              <a:t>盒子</a:t>
            </a:r>
            <a:r>
              <a:rPr lang="zh-CN" altLang="zh-CN" b="0" dirty="0" smtClean="0"/>
              <a:t>”，</a:t>
            </a:r>
            <a:r>
              <a:rPr lang="zh-CN" altLang="en-US" b="0" dirty="0" smtClean="0"/>
              <a:t>则</a:t>
            </a:r>
            <a:r>
              <a:rPr lang="zh-CN" altLang="zh-CN" b="0" dirty="0" smtClean="0"/>
              <a:t>元素</a:t>
            </a:r>
            <a:r>
              <a:rPr lang="zh-CN" altLang="en-US" b="0" dirty="0" smtClean="0"/>
              <a:t>有</a:t>
            </a:r>
            <a:r>
              <a:rPr lang="zh-CN" altLang="zh-CN" b="0" dirty="0" smtClean="0"/>
              <a:t>边</a:t>
            </a:r>
            <a:r>
              <a:rPr lang="zh-CN" altLang="zh-CN" b="0" dirty="0"/>
              <a:t>界</a:t>
            </a:r>
            <a:r>
              <a:rPr lang="en-US" altLang="zh-CN" b="0" dirty="0"/>
              <a:t>(</a:t>
            </a:r>
            <a:r>
              <a:rPr lang="en-US" altLang="zh-CN" b="0" dirty="0" smtClean="0"/>
              <a:t>margin)</a:t>
            </a:r>
            <a:r>
              <a:rPr lang="zh-CN" altLang="zh-CN" b="0" dirty="0" smtClean="0"/>
              <a:t>、边</a:t>
            </a:r>
            <a:r>
              <a:rPr lang="zh-CN" altLang="zh-CN" b="0" dirty="0"/>
              <a:t>框</a:t>
            </a:r>
            <a:r>
              <a:rPr lang="en-US" altLang="zh-CN" b="0" dirty="0"/>
              <a:t>(border)</a:t>
            </a:r>
            <a:r>
              <a:rPr lang="zh-CN" altLang="zh-CN" b="0" dirty="0"/>
              <a:t>、填充</a:t>
            </a:r>
            <a:r>
              <a:rPr lang="en-US" altLang="zh-CN" b="0" dirty="0"/>
              <a:t>(</a:t>
            </a:r>
            <a:r>
              <a:rPr lang="en-US" altLang="zh-CN" b="0" dirty="0" smtClean="0"/>
              <a:t>padding) </a:t>
            </a:r>
            <a:r>
              <a:rPr lang="zh-CN" altLang="zh-CN" b="0" dirty="0"/>
              <a:t>、元素内容</a:t>
            </a:r>
            <a:r>
              <a:rPr lang="en-US" altLang="zh-CN" b="0" dirty="0"/>
              <a:t>(content)</a:t>
            </a:r>
            <a:r>
              <a:rPr lang="zh-CN" altLang="zh-CN" b="0" dirty="0"/>
              <a:t>这些重要概念。盒子具有</a:t>
            </a:r>
            <a:r>
              <a:rPr lang="en-US" altLang="zh-CN" b="0" dirty="0"/>
              <a:t>4</a:t>
            </a:r>
            <a:r>
              <a:rPr lang="zh-CN" altLang="zh-CN" b="0" dirty="0"/>
              <a:t>条边，所以这些属性都各有</a:t>
            </a:r>
            <a:r>
              <a:rPr lang="en-US" altLang="zh-CN" b="0" dirty="0"/>
              <a:t>4</a:t>
            </a:r>
            <a:r>
              <a:rPr lang="zh-CN" altLang="zh-CN" b="0" dirty="0"/>
              <a:t>个单边子属性，在使用时可以直接对某一条边应用单边子属性设置其样式，也可以按照一定顺序依次设置各边的样式，设置方式比较灵活。</a:t>
            </a:r>
          </a:p>
        </p:txBody>
      </p:sp>
    </p:spTree>
    <p:extLst>
      <p:ext uri="{BB962C8B-B14F-4D97-AF65-F5344CB8AC3E}">
        <p14:creationId xmlns:p14="http://schemas.microsoft.com/office/powerpoint/2010/main" xmlns="" val="29631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989014" y="1"/>
            <a:ext cx="7761287" cy="641747"/>
          </a:xfrm>
        </p:spPr>
        <p:txBody>
          <a:bodyPr/>
          <a:lstStyle/>
          <a:p>
            <a:r>
              <a:rPr lang="en-US" altLang="zh-CN" smtClean="0"/>
              <a:t>7.2.1 CSS</a:t>
            </a:r>
            <a:r>
              <a:rPr lang="zh-CN" altLang="en-US" smtClean="0"/>
              <a:t>基本语法</a:t>
            </a:r>
            <a:r>
              <a:rPr lang="en-US" altLang="zh-CN" smtClean="0"/>
              <a:t>(</a:t>
            </a:r>
            <a:r>
              <a:rPr lang="zh-CN" altLang="en-US" smtClean="0"/>
              <a:t>续</a:t>
            </a:r>
            <a:r>
              <a:rPr lang="en-US" altLang="zh-CN" smtClean="0"/>
              <a:t>)</a:t>
            </a:r>
            <a:endParaRPr lang="zh-CN" altLang="en-US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800100"/>
            <a:ext cx="8534400" cy="3830241"/>
          </a:xfrm>
          <a:prstGeom prst="rect">
            <a:avLst/>
          </a:prstGeom>
        </p:spPr>
        <p:txBody>
          <a:bodyPr/>
          <a:lstStyle/>
          <a:p>
            <a:pPr marL="182563" indent="-182563" defTabSz="1158875" eaLnBrk="0" hangingPunct="0">
              <a:spcBef>
                <a:spcPct val="30000"/>
              </a:spcBef>
              <a:spcAft>
                <a:spcPct val="20000"/>
              </a:spcAft>
              <a:buClr>
                <a:srgbClr val="0000CC"/>
              </a:buClr>
              <a:buSzPct val="100000"/>
              <a:defRPr/>
            </a:pPr>
            <a:r>
              <a:rPr lang="en-US" altLang="zh-CN" sz="2000" kern="0" dirty="0">
                <a:solidFill>
                  <a:srgbClr val="FF0000"/>
                </a:solidFill>
                <a:latin typeface="Verdana" pitchFamily="34" charset="0"/>
                <a:ea typeface="黑体" pitchFamily="2" charset="-122"/>
              </a:rPr>
              <a:t>&lt;style type="text/</a:t>
            </a:r>
            <a:r>
              <a:rPr lang="en-US" altLang="zh-CN" sz="2000" kern="0" dirty="0" err="1">
                <a:solidFill>
                  <a:srgbClr val="FF0000"/>
                </a:solidFill>
                <a:latin typeface="Verdana" pitchFamily="34" charset="0"/>
                <a:ea typeface="黑体" pitchFamily="2" charset="-122"/>
              </a:rPr>
              <a:t>css</a:t>
            </a:r>
            <a:r>
              <a:rPr lang="en-US" altLang="zh-CN" sz="2000" kern="0" dirty="0">
                <a:solidFill>
                  <a:srgbClr val="FF0000"/>
                </a:solidFill>
                <a:latin typeface="Verdana" pitchFamily="34" charset="0"/>
                <a:ea typeface="黑体" pitchFamily="2" charset="-122"/>
              </a:rPr>
              <a:t>"&gt;</a:t>
            </a:r>
          </a:p>
          <a:p>
            <a:pPr marL="182563" indent="-182563" defTabSz="1158875" eaLnBrk="0" hangingPunct="0">
              <a:spcBef>
                <a:spcPct val="30000"/>
              </a:spcBef>
              <a:spcAft>
                <a:spcPct val="20000"/>
              </a:spcAft>
              <a:buClr>
                <a:srgbClr val="0000CC"/>
              </a:buClr>
              <a:buSzPct val="100000"/>
              <a:defRPr/>
            </a:pPr>
            <a:r>
              <a:rPr lang="en-US" altLang="zh-CN" sz="2000" kern="0" dirty="0">
                <a:solidFill>
                  <a:srgbClr val="00B050"/>
                </a:solidFill>
                <a:latin typeface="Verdana" pitchFamily="34" charset="0"/>
                <a:ea typeface="黑体" pitchFamily="2" charset="-122"/>
              </a:rPr>
              <a:t>   /*  </a:t>
            </a:r>
            <a:r>
              <a:rPr lang="zh-CN" altLang="en-US" sz="2000" kern="0" dirty="0">
                <a:solidFill>
                  <a:srgbClr val="00B050"/>
                </a:solidFill>
                <a:latin typeface="Verdana" pitchFamily="34" charset="0"/>
                <a:ea typeface="黑体" pitchFamily="2" charset="-122"/>
              </a:rPr>
              <a:t>定义</a:t>
            </a:r>
            <a:r>
              <a:rPr lang="en-US" altLang="zh-CN" sz="2000" kern="0" dirty="0">
                <a:solidFill>
                  <a:srgbClr val="00B050"/>
                </a:solidFill>
                <a:latin typeface="Verdana" pitchFamily="34" charset="0"/>
                <a:ea typeface="黑体" pitchFamily="2" charset="-122"/>
              </a:rPr>
              <a:t>body</a:t>
            </a:r>
            <a:r>
              <a:rPr lang="zh-CN" altLang="en-US" sz="2000" kern="0" dirty="0">
                <a:solidFill>
                  <a:srgbClr val="00B050"/>
                </a:solidFill>
                <a:latin typeface="Verdana" pitchFamily="34" charset="0"/>
                <a:ea typeface="黑体" pitchFamily="2" charset="-122"/>
              </a:rPr>
              <a:t>样式  *</a:t>
            </a:r>
            <a:r>
              <a:rPr lang="en-US" altLang="zh-CN" sz="2000" kern="0" dirty="0">
                <a:solidFill>
                  <a:srgbClr val="00B050"/>
                </a:solidFill>
                <a:latin typeface="Verdana" pitchFamily="34" charset="0"/>
                <a:ea typeface="黑体" pitchFamily="2" charset="-122"/>
              </a:rPr>
              <a:t>/</a:t>
            </a:r>
          </a:p>
          <a:p>
            <a:pPr marL="182563" indent="-182563" defTabSz="1158875" eaLnBrk="0" hangingPunct="0">
              <a:spcBef>
                <a:spcPct val="30000"/>
              </a:spcBef>
              <a:spcAft>
                <a:spcPct val="20000"/>
              </a:spcAft>
              <a:buClr>
                <a:srgbClr val="0000CC"/>
              </a:buClr>
              <a:buSzPct val="100000"/>
              <a:defRPr/>
            </a:pPr>
            <a:r>
              <a:rPr lang="en-US" altLang="zh-CN" sz="2000" kern="0" dirty="0">
                <a:latin typeface="Verdana" pitchFamily="34" charset="0"/>
                <a:ea typeface="黑体" pitchFamily="2" charset="-122"/>
              </a:rPr>
              <a:t>	</a:t>
            </a:r>
            <a:r>
              <a:rPr lang="en-US" altLang="zh-CN" sz="1800" kern="0" dirty="0">
                <a:solidFill>
                  <a:srgbClr val="FF0000"/>
                </a:solidFill>
                <a:latin typeface="Verdana" pitchFamily="34" charset="0"/>
                <a:ea typeface="黑体" pitchFamily="2" charset="-122"/>
              </a:rPr>
              <a:t>body</a:t>
            </a:r>
            <a:r>
              <a:rPr lang="en-US" altLang="zh-CN" sz="1800" kern="0" dirty="0">
                <a:latin typeface="Verdana" pitchFamily="34" charset="0"/>
                <a:ea typeface="黑体" pitchFamily="2" charset="-122"/>
              </a:rPr>
              <a:t>{</a:t>
            </a:r>
            <a:r>
              <a:rPr lang="en-US" altLang="zh-CN" sz="1800" kern="0" dirty="0" err="1">
                <a:latin typeface="Verdana" pitchFamily="34" charset="0"/>
                <a:ea typeface="黑体" pitchFamily="2" charset="-122"/>
              </a:rPr>
              <a:t>background:black;color:red</a:t>
            </a:r>
            <a:r>
              <a:rPr lang="en-US" altLang="zh-CN" sz="1800" kern="0" dirty="0">
                <a:latin typeface="Verdana" pitchFamily="34" charset="0"/>
                <a:ea typeface="黑体" pitchFamily="2" charset="-122"/>
              </a:rPr>
              <a:t>;}</a:t>
            </a:r>
          </a:p>
          <a:p>
            <a:pPr marL="182563" indent="-182563" defTabSz="1158875" eaLnBrk="0" hangingPunct="0">
              <a:spcBef>
                <a:spcPct val="30000"/>
              </a:spcBef>
              <a:spcAft>
                <a:spcPct val="20000"/>
              </a:spcAft>
              <a:buClr>
                <a:srgbClr val="0000CC"/>
              </a:buClr>
              <a:buSzPct val="100000"/>
              <a:defRPr/>
            </a:pPr>
            <a:r>
              <a:rPr lang="en-US" altLang="zh-CN" sz="1800" kern="0" dirty="0">
                <a:latin typeface="Verdana" pitchFamily="34" charset="0"/>
                <a:ea typeface="黑体" pitchFamily="2" charset="-122"/>
              </a:rPr>
              <a:t>	</a:t>
            </a:r>
            <a:r>
              <a:rPr lang="en-US" altLang="zh-CN" sz="1800" kern="0" dirty="0">
                <a:solidFill>
                  <a:srgbClr val="FF0000"/>
                </a:solidFill>
                <a:latin typeface="Verdana" pitchFamily="34" charset="0"/>
                <a:ea typeface="黑体" pitchFamily="2" charset="-122"/>
              </a:rPr>
              <a:t>.div{</a:t>
            </a:r>
            <a:r>
              <a:rPr lang="en-US" altLang="zh-CN" sz="1800" kern="0" dirty="0">
                <a:latin typeface="Verdana" pitchFamily="34" charset="0"/>
                <a:ea typeface="黑体" pitchFamily="2" charset="-122"/>
              </a:rPr>
              <a:t>padding:50px;}</a:t>
            </a:r>
          </a:p>
          <a:p>
            <a:pPr marL="182563" indent="-182563" defTabSz="1158875" eaLnBrk="0" hangingPunct="0">
              <a:spcBef>
                <a:spcPct val="30000"/>
              </a:spcBef>
              <a:spcAft>
                <a:spcPct val="20000"/>
              </a:spcAft>
              <a:buClr>
                <a:srgbClr val="0000CC"/>
              </a:buClr>
              <a:buSzPct val="100000"/>
              <a:defRPr/>
            </a:pPr>
            <a:r>
              <a:rPr lang="en-US" altLang="zh-CN" sz="1800" kern="0" dirty="0">
                <a:latin typeface="Verdana" pitchFamily="34" charset="0"/>
                <a:ea typeface="黑体" pitchFamily="2" charset="-122"/>
              </a:rPr>
              <a:t>	</a:t>
            </a:r>
            <a:r>
              <a:rPr lang="en-US" altLang="zh-CN" sz="1800" kern="0" dirty="0">
                <a:solidFill>
                  <a:srgbClr val="FF0000"/>
                </a:solidFill>
                <a:latin typeface="Verdana" pitchFamily="34" charset="0"/>
                <a:ea typeface="黑体" pitchFamily="2" charset="-122"/>
              </a:rPr>
              <a:t>.</a:t>
            </a:r>
            <a:r>
              <a:rPr lang="en-US" altLang="zh-CN" sz="1800" kern="0" dirty="0" err="1">
                <a:solidFill>
                  <a:srgbClr val="FF0000"/>
                </a:solidFill>
                <a:latin typeface="Verdana" pitchFamily="34" charset="0"/>
                <a:ea typeface="黑体" pitchFamily="2" charset="-122"/>
              </a:rPr>
              <a:t>pic</a:t>
            </a:r>
            <a:r>
              <a:rPr lang="en-US" altLang="zh-CN" sz="1800" kern="0" dirty="0">
                <a:latin typeface="Verdana" pitchFamily="34" charset="0"/>
                <a:ea typeface="黑体" pitchFamily="2" charset="-122"/>
              </a:rPr>
              <a:t>{</a:t>
            </a:r>
            <a:r>
              <a:rPr lang="en-US" altLang="zh-CN" sz="1800" kern="0" dirty="0" err="1">
                <a:latin typeface="Verdana" pitchFamily="34" charset="0"/>
                <a:ea typeface="黑体" pitchFamily="2" charset="-122"/>
              </a:rPr>
              <a:t>float:right</a:t>
            </a:r>
            <a:r>
              <a:rPr lang="en-US" altLang="zh-CN" sz="1800" kern="0" dirty="0">
                <a:latin typeface="Verdana" pitchFamily="34" charset="0"/>
                <a:ea typeface="黑体" pitchFamily="2" charset="-122"/>
              </a:rPr>
              <a:t>;	padding:20px;}</a:t>
            </a:r>
          </a:p>
          <a:p>
            <a:pPr marL="182563" indent="-182563" defTabSz="1158875" eaLnBrk="0" hangingPunct="0">
              <a:spcBef>
                <a:spcPct val="30000"/>
              </a:spcBef>
              <a:spcAft>
                <a:spcPct val="20000"/>
              </a:spcAft>
              <a:buClr>
                <a:srgbClr val="0000CC"/>
              </a:buClr>
              <a:buSzPct val="100000"/>
              <a:defRPr/>
            </a:pPr>
            <a:r>
              <a:rPr lang="en-US" altLang="zh-CN" sz="2000" kern="0" dirty="0">
                <a:solidFill>
                  <a:srgbClr val="FF0000"/>
                </a:solidFill>
                <a:latin typeface="Verdana" pitchFamily="34" charset="0"/>
                <a:ea typeface="黑体" pitchFamily="2" charset="-122"/>
              </a:rPr>
              <a:t>&lt;/style&gt;</a:t>
            </a:r>
          </a:p>
          <a:p>
            <a:pPr marL="182563" indent="-182563" defTabSz="1158875" eaLnBrk="0" hangingPunct="0">
              <a:lnSpc>
                <a:spcPct val="85000"/>
              </a:lnSpc>
              <a:spcBef>
                <a:spcPct val="30000"/>
              </a:spcBef>
              <a:spcAft>
                <a:spcPct val="20000"/>
              </a:spcAft>
              <a:buClr>
                <a:srgbClr val="0000CC"/>
              </a:buClr>
              <a:buSzPct val="100000"/>
              <a:buFont typeface="Wingdings" pitchFamily="2" charset="2"/>
              <a:buChar char="l"/>
              <a:defRPr/>
            </a:pPr>
            <a:r>
              <a:rPr lang="en-US" altLang="zh-CN" sz="2000" kern="0" dirty="0">
                <a:latin typeface="黑体" pitchFamily="2" charset="-122"/>
                <a:ea typeface="黑体" pitchFamily="2" charset="-122"/>
              </a:rPr>
              <a:t>CSS</a:t>
            </a:r>
            <a:r>
              <a:rPr lang="zh-CN" altLang="en-US" sz="2000" kern="0" dirty="0">
                <a:latin typeface="黑体" pitchFamily="2" charset="-122"/>
                <a:ea typeface="黑体" pitchFamily="2" charset="-122"/>
              </a:rPr>
              <a:t>注释方法  </a:t>
            </a:r>
            <a:r>
              <a:rPr lang="en-US" altLang="zh-CN" sz="2000" kern="0" dirty="0">
                <a:latin typeface="黑体" pitchFamily="2" charset="-122"/>
                <a:ea typeface="黑体" pitchFamily="2" charset="-122"/>
              </a:rPr>
              <a:t>              </a:t>
            </a:r>
            <a:r>
              <a:rPr lang="en-US" altLang="zh-CN" sz="2000" kern="0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/* </a:t>
            </a:r>
            <a:r>
              <a:rPr lang="zh-CN" altLang="en-US" sz="2000" kern="0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此</a:t>
            </a:r>
            <a:r>
              <a:rPr lang="zh-CN" altLang="en-US" sz="2000" kern="0" dirty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标记应用在文档</a:t>
            </a:r>
            <a:r>
              <a:rPr lang="zh-CN" altLang="en-US" sz="2000" kern="0" dirty="0" smtClean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中 *</a:t>
            </a:r>
            <a:r>
              <a:rPr lang="en-US" altLang="zh-CN" sz="2000" kern="0" dirty="0">
                <a:solidFill>
                  <a:srgbClr val="00B050"/>
                </a:solidFill>
                <a:latin typeface="黑体" pitchFamily="2" charset="-122"/>
                <a:ea typeface="黑体" pitchFamily="2" charset="-122"/>
              </a:rPr>
              <a:t>/</a:t>
            </a:r>
          </a:p>
          <a:p>
            <a:pPr marL="182563" indent="-182563" defTabSz="1158875" eaLnBrk="0" hangingPunct="0">
              <a:lnSpc>
                <a:spcPct val="85000"/>
              </a:lnSpc>
              <a:spcBef>
                <a:spcPct val="30000"/>
              </a:spcBef>
              <a:spcAft>
                <a:spcPct val="20000"/>
              </a:spcAft>
              <a:buClr>
                <a:srgbClr val="0000CC"/>
              </a:buClr>
              <a:buSzPct val="100000"/>
              <a:defRPr/>
            </a:pPr>
            <a:r>
              <a:rPr lang="zh-CN" altLang="en-US" sz="2000" kern="0" dirty="0">
                <a:latin typeface="黑体" pitchFamily="2" charset="-122"/>
                <a:ea typeface="黑体" pitchFamily="2" charset="-122"/>
              </a:rPr>
              <a:t>    注释不能嵌套。</a:t>
            </a:r>
            <a:endParaRPr lang="en-US" altLang="zh-CN" sz="2000" kern="0" dirty="0">
              <a:latin typeface="黑体" pitchFamily="2" charset="-122"/>
              <a:ea typeface="黑体" pitchFamily="2" charset="-122"/>
            </a:endParaRPr>
          </a:p>
          <a:p>
            <a:pPr marL="182563" indent="-182563" defTabSz="1158875" eaLnBrk="0" hangingPunct="0">
              <a:lnSpc>
                <a:spcPct val="85000"/>
              </a:lnSpc>
              <a:spcBef>
                <a:spcPct val="30000"/>
              </a:spcBef>
              <a:spcAft>
                <a:spcPct val="20000"/>
              </a:spcAft>
              <a:buClr>
                <a:srgbClr val="0000CC"/>
              </a:buClr>
              <a:buSzPct val="100000"/>
              <a:defRPr/>
            </a:pPr>
            <a:r>
              <a:rPr lang="zh-CN" altLang="en-US" sz="2000" kern="0" dirty="0" smtClean="0">
                <a:latin typeface="黑体" pitchFamily="2" charset="-122"/>
                <a:ea typeface="黑体" pitchFamily="2" charset="-122"/>
              </a:rPr>
              <a:t>    注</a:t>
            </a:r>
            <a:r>
              <a:rPr lang="zh-CN" altLang="en-US" sz="2000" kern="0" dirty="0">
                <a:latin typeface="黑体" pitchFamily="2" charset="-122"/>
                <a:ea typeface="黑体" pitchFamily="2" charset="-122"/>
              </a:rPr>
              <a:t>意与</a:t>
            </a:r>
            <a:r>
              <a:rPr lang="en-US" altLang="zh-CN" sz="2000" kern="0" dirty="0">
                <a:latin typeface="黑体" pitchFamily="2" charset="-122"/>
                <a:ea typeface="黑体" pitchFamily="2" charset="-122"/>
              </a:rPr>
              <a:t>HTML</a:t>
            </a:r>
            <a:r>
              <a:rPr lang="zh-CN" altLang="en-US" sz="2000" kern="0" dirty="0">
                <a:latin typeface="黑体" pitchFamily="2" charset="-122"/>
                <a:ea typeface="黑体" pitchFamily="2" charset="-122"/>
              </a:rPr>
              <a:t>注释方法不同。</a:t>
            </a:r>
            <a:endParaRPr lang="en-US" altLang="zh-CN" sz="2400" kern="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2531" name="Freeform 6"/>
          <p:cNvSpPr>
            <a:spLocks/>
          </p:cNvSpPr>
          <p:nvPr/>
        </p:nvSpPr>
        <p:spPr bwMode="auto">
          <a:xfrm>
            <a:off x="5486400" y="1428750"/>
            <a:ext cx="2819400" cy="1657350"/>
          </a:xfrm>
          <a:custGeom>
            <a:avLst/>
            <a:gdLst>
              <a:gd name="T0" fmla="*/ 2743655 w 2011"/>
              <a:gd name="T1" fmla="*/ 2895600 h 1950"/>
              <a:gd name="T2" fmla="*/ 2743655 w 2011"/>
              <a:gd name="T3" fmla="*/ 1211697 h 1950"/>
              <a:gd name="T4" fmla="*/ 0 w 2011"/>
              <a:gd name="T5" fmla="*/ 0 h 1950"/>
              <a:gd name="T6" fmla="*/ 0 60000 65536"/>
              <a:gd name="T7" fmla="*/ 0 60000 65536"/>
              <a:gd name="T8" fmla="*/ 0 60000 65536"/>
              <a:gd name="T9" fmla="*/ 0 w 2011"/>
              <a:gd name="T10" fmla="*/ 0 h 1950"/>
              <a:gd name="T11" fmla="*/ 2011 w 2011"/>
              <a:gd name="T12" fmla="*/ 1950 h 19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1" h="1950">
                <a:moveTo>
                  <a:pt x="1724" y="1950"/>
                </a:moveTo>
                <a:cubicBezTo>
                  <a:pt x="1867" y="1545"/>
                  <a:pt x="2011" y="1141"/>
                  <a:pt x="1724" y="816"/>
                </a:cubicBezTo>
                <a:cubicBezTo>
                  <a:pt x="1437" y="491"/>
                  <a:pt x="287" y="136"/>
                  <a:pt x="0" y="0"/>
                </a:cubicBezTo>
              </a:path>
            </a:pathLst>
          </a:custGeom>
          <a:noFill/>
          <a:ln w="57150" cap="flat" cmpd="sng">
            <a:solidFill>
              <a:srgbClr val="92D05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8267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c74e3403c3e85166275b86ed75014c2201430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db320bf-a9f5-4661-a57a-44885dc1caf7"/>
  <p:tag name="ARTICULATE_SLIDE_NAV" val="15"/>
  <p:tag name="ISPRING_AUDIO_BITRAT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6fe25a9-0aa5-4676-a1f6-49fb32d466b1"/>
  <p:tag name="ARTICULATE_SLIDE_NAV" val="16"/>
  <p:tag name="ISPRING_AUDIO_BITRAT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ADMINI~1\LOCALS~1\Temp\articulate\presenter\imgtemp\63NKQ8Cu.files\slide0001_image001.png"/>
</p:tagLst>
</file>

<file path=ppt/theme/theme1.xml><?xml version="1.0" encoding="utf-8"?>
<a:theme xmlns:a="http://schemas.openxmlformats.org/drawingml/2006/main" name="6_CS3510">
  <a:themeElements>
    <a:clrScheme name="1_CS3510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1_CS3510">
      <a:majorFont>
        <a:latin typeface="黑体"/>
        <a:ea typeface="黑体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0080">
                <a:gamma/>
                <a:shade val="46275"/>
                <a:invGamma/>
              </a:srgbClr>
            </a:gs>
            <a:gs pos="100000">
              <a:srgbClr val="000080"/>
            </a:gs>
          </a:gsLst>
          <a:lin ang="5400000" scaled="1"/>
        </a:grad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000000">
              <a:alpha val="5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84225" marR="0" indent="-419100" algn="l" defTabSz="1158875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660066"/>
          </a:buClr>
          <a:buSzPct val="100000"/>
          <a:buFont typeface="Wingdings" pitchFamily="2" charset="2"/>
          <a:buNone/>
          <a:tabLst/>
          <a:defRPr kumimoji="0" lang="zh-CN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itchFamily="49" charset="-122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0080">
                <a:gamma/>
                <a:shade val="46275"/>
                <a:invGamma/>
              </a:srgbClr>
            </a:gs>
            <a:gs pos="100000">
              <a:srgbClr val="000080"/>
            </a:gs>
          </a:gsLst>
          <a:lin ang="5400000" scaled="1"/>
        </a:gradFill>
        <a:ln w="254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000000">
              <a:alpha val="5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84225" marR="0" indent="-419100" algn="l" defTabSz="1158875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660066"/>
          </a:buClr>
          <a:buSzPct val="100000"/>
          <a:buFont typeface="Wingdings" pitchFamily="2" charset="2"/>
          <a:buNone/>
          <a:tabLst/>
          <a:defRPr kumimoji="0" lang="zh-CN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黑体" pitchFamily="49" charset="-122"/>
            <a:ea typeface="黑体" pitchFamily="49" charset="-122"/>
          </a:defRPr>
        </a:defPPr>
      </a:lstStyle>
    </a:lnDef>
  </a:objectDefaults>
  <a:extraClrSchemeLst>
    <a:extraClrScheme>
      <a:clrScheme name="1_CS35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35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35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35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35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35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35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2832</TotalTime>
  <Words>7836</Words>
  <Application>Microsoft Office PowerPoint</Application>
  <PresentationFormat>全屏显示(16:9)</PresentationFormat>
  <Paragraphs>921</Paragraphs>
  <Slides>86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86</vt:i4>
      </vt:variant>
    </vt:vector>
  </HeadingPairs>
  <TitlesOfParts>
    <vt:vector size="88" baseType="lpstr">
      <vt:lpstr>6_CS3510</vt:lpstr>
      <vt:lpstr>Visio</vt:lpstr>
      <vt:lpstr>第7章 CSS基础(1-2课时)</vt:lpstr>
      <vt:lpstr>本章学习目标</vt:lpstr>
      <vt:lpstr>7.1  CSS概念 </vt:lpstr>
      <vt:lpstr>7.1.1  CSS的基本概念 </vt:lpstr>
      <vt:lpstr>7.1.3 CSS的特点</vt:lpstr>
      <vt:lpstr>7.1.4 -7.1.5 CSS的优势及编辑方法 </vt:lpstr>
      <vt:lpstr>   CSS控制页面是通过CSS规则实现的，CSS规则由选择器和声明组成，声明由属性和属性值对组成。     CSS提供了丰富的选择器类型，包括标记选择器、类选择器、id选择器及伪类选择器等，能够灵活地对整个页面、页面中的某个标记或一类标记进行样式设置。     此外，在HTML页面中应用CSS规则的方式也比较灵活，包括行内(内联)样式表、内部样式表、链入外部样式表及导入外部样式表。</vt:lpstr>
      <vt:lpstr>7.2.1 CSS基本语法</vt:lpstr>
      <vt:lpstr>7.2.1 CSS基本语法(续)</vt:lpstr>
      <vt:lpstr>7.2.2 CSS选择器类型</vt:lpstr>
      <vt:lpstr>7.2.2 CSS选择器类型(续)</vt:lpstr>
      <vt:lpstr>7.2.2 CSS选择器类型案例</vt:lpstr>
      <vt:lpstr>7.2.2 CSS选择器类型</vt:lpstr>
      <vt:lpstr>CSS 属性选择器案例</vt:lpstr>
      <vt:lpstr>7.2.3 CSS选择器声明</vt:lpstr>
      <vt:lpstr>7.2.4 CSS定义与引用</vt:lpstr>
      <vt:lpstr>7.2.4 CSS定义与引用-行内样式表</vt:lpstr>
      <vt:lpstr>7.2.4 CSS定义与引用-内部样式表 </vt:lpstr>
      <vt:lpstr>内部样式表案例</vt:lpstr>
      <vt:lpstr>7.2.4 CSS定义与引用-导入外部样式表 </vt:lpstr>
      <vt:lpstr>导入外部样式表案例</vt:lpstr>
      <vt:lpstr>7.2.4 CSS定义与引用-链接外部样式表</vt:lpstr>
      <vt:lpstr>链接外部样式表案例</vt:lpstr>
      <vt:lpstr>7.3 CSS继承与层叠</vt:lpstr>
      <vt:lpstr>CSS继承与层叠案例</vt:lpstr>
      <vt:lpstr>7.4  综合实例</vt:lpstr>
      <vt:lpstr>7.4  综合实例代码</vt:lpstr>
      <vt:lpstr>7.4  综合实例代码</vt:lpstr>
      <vt:lpstr>本章小结</vt:lpstr>
      <vt:lpstr>第8章  DIV与SPAN(1课时)</vt:lpstr>
      <vt:lpstr>教学目标</vt:lpstr>
      <vt:lpstr>8.1.1 DIV图层</vt:lpstr>
      <vt:lpstr>图层CSS属性</vt:lpstr>
      <vt:lpstr>8.1.2  DIV应用</vt:lpstr>
      <vt:lpstr>8.2  图层嵌套与层叠</vt:lpstr>
      <vt:lpstr>8.2  图层嵌套与层叠</vt:lpstr>
      <vt:lpstr>8.3  div标记与span标记</vt:lpstr>
      <vt:lpstr>附：CSS中的display属性</vt:lpstr>
      <vt:lpstr>8.4  综合实例</vt:lpstr>
      <vt:lpstr>幻灯片 40</vt:lpstr>
      <vt:lpstr>幻灯片 41</vt:lpstr>
      <vt:lpstr>幻灯片 42</vt:lpstr>
      <vt:lpstr>幻灯片 43</vt:lpstr>
      <vt:lpstr>第9章 CSS样式属性(2课时)</vt:lpstr>
      <vt:lpstr>教学目标</vt:lpstr>
      <vt:lpstr>9.1  CSS属性值中的单位</vt:lpstr>
      <vt:lpstr>9.2  CSS字体样式</vt:lpstr>
      <vt:lpstr>9.2.1 字体大小font-size属性</vt:lpstr>
      <vt:lpstr>9.2.2 字体样式font-style属性</vt:lpstr>
      <vt:lpstr>9.2.3  字体系列font-family属性</vt:lpstr>
      <vt:lpstr>设置字体大小、样式及字体名称</vt:lpstr>
      <vt:lpstr>9.2.4  字体变体font-variant属性</vt:lpstr>
      <vt:lpstr>9.2.5  字体粗细font-weight属性</vt:lpstr>
      <vt:lpstr>9.2.6  字体font属性</vt:lpstr>
      <vt:lpstr>CSS字体样式属性-案例</vt:lpstr>
      <vt:lpstr>CSS字体样式属性-案例续</vt:lpstr>
      <vt:lpstr>9.3 CSS文本样式</vt:lpstr>
      <vt:lpstr>设置字符间距、行距及首行缩进案例</vt:lpstr>
      <vt:lpstr>设置字符间距、行距及首行缩进案例</vt:lpstr>
      <vt:lpstr>设置文字装饰及大小写转换案例</vt:lpstr>
      <vt:lpstr>设置文字装饰及大小写转换案例</vt:lpstr>
      <vt:lpstr>设置内容对齐方式案例</vt:lpstr>
      <vt:lpstr>设置内容对齐方式案例</vt:lpstr>
      <vt:lpstr>9.4  CSS颜色与背景</vt:lpstr>
      <vt:lpstr>9.4.1 颜色color属性</vt:lpstr>
      <vt:lpstr>9.4.2 背景background属性</vt:lpstr>
      <vt:lpstr>9.4.2 背景background属性-案例</vt:lpstr>
      <vt:lpstr>9.4.2 背景background属性案例</vt:lpstr>
      <vt:lpstr>9.5  CSS列表样式</vt:lpstr>
      <vt:lpstr>CSS列表样式案例</vt:lpstr>
      <vt:lpstr>CSS列表样式案例续</vt:lpstr>
      <vt:lpstr>9.6  CSS盒模型</vt:lpstr>
      <vt:lpstr>9.6.1 CSS盒模型结构</vt:lpstr>
      <vt:lpstr>CSS盒模型3D示意图</vt:lpstr>
      <vt:lpstr>9.6.2 边界属性设置</vt:lpstr>
      <vt:lpstr>边界属性设置案例</vt:lpstr>
      <vt:lpstr>9.6.3 边框属性设置</vt:lpstr>
      <vt:lpstr>边框属性设置案例</vt:lpstr>
      <vt:lpstr>边框属性设置案例</vt:lpstr>
      <vt:lpstr>9.6.4 填充属性设置</vt:lpstr>
      <vt:lpstr>填充属性设置案例</vt:lpstr>
      <vt:lpstr>填充属性设置案例</vt:lpstr>
      <vt:lpstr>9.7  综合实例</vt:lpstr>
      <vt:lpstr>综合实例代码</vt:lpstr>
      <vt:lpstr>综合实例代码</vt:lpstr>
      <vt:lpstr>本章小结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451</cp:revision>
  <cp:lastPrinted>1601-01-01T00:00:00Z</cp:lastPrinted>
  <dcterms:created xsi:type="dcterms:W3CDTF">1601-01-01T00:00:00Z</dcterms:created>
  <dcterms:modified xsi:type="dcterms:W3CDTF">2019-10-22T12:16:30Z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